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16"/>
  </p:notesMasterIdLst>
  <p:sldIdLst>
    <p:sldId id="257" r:id="rId3"/>
    <p:sldId id="369" r:id="rId4"/>
    <p:sldId id="364" r:id="rId5"/>
    <p:sldId id="367" r:id="rId6"/>
    <p:sldId id="343" r:id="rId7"/>
    <p:sldId id="360" r:id="rId8"/>
    <p:sldId id="365" r:id="rId9"/>
    <p:sldId id="366" r:id="rId10"/>
    <p:sldId id="361" r:id="rId11"/>
    <p:sldId id="370" r:id="rId12"/>
    <p:sldId id="368" r:id="rId13"/>
    <p:sldId id="356" r:id="rId14"/>
    <p:sldId id="358" r:id="rId15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resa  Velastin" initials="TV" lastIdx="3" clrIdx="0">
    <p:extLst>
      <p:ext uri="{19B8F6BF-5375-455C-9EA6-DF929625EA0E}">
        <p15:presenceInfo xmlns:p15="http://schemas.microsoft.com/office/powerpoint/2012/main" userId="S::teresa.velastin@redsalud.gob.cl::56668e64-c2aa-4387-bc67-ff6b44414ea3" providerId="AD"/>
      </p:ext>
    </p:extLst>
  </p:cmAuthor>
  <p:cmAuthor id="2" name="Participación  Social DSSVQ" initials="PSD" lastIdx="6" clrIdx="1">
    <p:extLst>
      <p:ext uri="{19B8F6BF-5375-455C-9EA6-DF929625EA0E}">
        <p15:presenceInfo xmlns:p15="http://schemas.microsoft.com/office/powerpoint/2012/main" userId="Participación  Social DSSVQ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59" autoAdjust="0"/>
    <p:restoredTop sz="96323" autoAdjust="0"/>
  </p:normalViewPr>
  <p:slideViewPr>
    <p:cSldViewPr snapToGrid="0">
      <p:cViewPr varScale="1">
        <p:scale>
          <a:sx n="109" d="100"/>
          <a:sy n="109" d="100"/>
        </p:scale>
        <p:origin x="57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0A9F7-C3D8-4558-8C19-F5AA4F155193}" type="datetimeFigureOut">
              <a:rPr lang="es-CL" smtClean="0"/>
              <a:t>26-09-2023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7C8C7-E740-4848-8325-9A9A9E830FC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3028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7C8C7-E740-4848-8325-9A9A9E830FCF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53919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88F61A-DDB4-724A-8E44-DB195E512D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331494"/>
            <a:ext cx="9144000" cy="1528763"/>
          </a:xfrm>
        </p:spPr>
        <p:txBody>
          <a:bodyPr anchor="b">
            <a:normAutofit/>
          </a:bodyPr>
          <a:lstStyle>
            <a:lvl1pPr algn="ctr">
              <a:defRPr sz="9600"/>
            </a:lvl1pPr>
          </a:lstStyle>
          <a:p>
            <a:r>
              <a:rPr lang="es-MX" dirty="0"/>
              <a:t>Título principal</a:t>
            </a:r>
            <a:endParaRPr lang="es-CL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0D121A9-286F-D64F-8964-F20B599413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3068" y="3288633"/>
            <a:ext cx="12911326" cy="3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448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D04764-AA3A-4EFA-B66B-AC9ED7F5A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00B196-DCCF-4229-84B1-5910F884B1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F521CD0-B960-47F1-AD57-8B8F18DE66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30A7937-F6D6-41A8-B939-B32C78FCD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2154-674F-410C-B68A-5376A00AAD47}" type="datetimeFigureOut">
              <a:rPr lang="es-CL" smtClean="0"/>
              <a:t>26-09-2023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11E4589-975E-4BA5-A8E0-3D0F3C93F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1DC7A2B-DD25-4DB3-8A29-7EA6DEEDF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2625-BD86-4C14-9B4B-3DB41175A9F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3986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BF44EE-0C09-4989-A57B-2606BA615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7D5717-562C-4F5A-872D-E7696F00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CFDFD77-A954-4110-A96F-3A7B433DE2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009D053-C8F1-4A91-94D8-DE9F0263C8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26E49A5-0B04-4599-BD04-1DC5354B92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A4E8CD0-8EFF-4F56-80B7-584518933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2154-674F-410C-B68A-5376A00AAD47}" type="datetimeFigureOut">
              <a:rPr lang="es-CL" smtClean="0"/>
              <a:t>26-09-2023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C3CC1D8-6104-43FE-9335-DFA54025E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2240A87-8BF0-40B6-A648-56A574D5A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2625-BD86-4C14-9B4B-3DB41175A9F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96597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9B7B9B-499A-4BC1-B641-87243FBA7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363C669-7100-4B34-B611-F6BBE2079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2154-674F-410C-B68A-5376A00AAD47}" type="datetimeFigureOut">
              <a:rPr lang="es-CL" smtClean="0"/>
              <a:t>26-09-2023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D4CAEB7-74FC-4773-A63C-3AA280810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C7DD375-F7A1-4016-AB78-AB82EB12E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2625-BD86-4C14-9B4B-3DB41175A9F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50411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3663268-95C7-4DA3-A933-A4B90417E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2154-674F-410C-B68A-5376A00AAD47}" type="datetimeFigureOut">
              <a:rPr lang="es-CL" smtClean="0"/>
              <a:t>26-09-2023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A5C7C15-D945-467F-89FB-758656177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1E988E5-5C45-4DA4-AFC8-5C0AF0DA3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2625-BD86-4C14-9B4B-3DB41175A9F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63884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07482C-54F0-4DDE-9628-8891E3541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7FEB93B-3FA0-4E7B-97E7-0645D1B82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66AE35A-C344-4715-9B38-26F55C258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D35E47E-80E1-4E9D-BF27-0BCDDE709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2154-674F-410C-B68A-5376A00AAD47}" type="datetimeFigureOut">
              <a:rPr lang="es-CL" smtClean="0"/>
              <a:t>26-09-2023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AC3F50C-5208-40B4-B03E-548A30DA9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D04F520-CE86-4D72-89AA-05D9A6660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2625-BD86-4C14-9B4B-3DB41175A9F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22358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635C5-F16E-4645-83B8-423C04D7B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FE187C5-6EC4-4E5C-A684-0F533627D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03166CD-16BE-4797-B016-1F50B22BFC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ED86DB-E1E2-4D67-8259-0E6F4BDF0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2154-674F-410C-B68A-5376A00AAD47}" type="datetimeFigureOut">
              <a:rPr lang="es-CL" smtClean="0"/>
              <a:t>26-09-2023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00C6CDD-7E4D-4BD9-BFE5-D42E95F23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2F915FF-9E22-41C1-ADA6-C7786D115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2625-BD86-4C14-9B4B-3DB41175A9F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90267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2753E4-8CCC-4C78-9344-36AF3A68E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8F93E74-2D42-4EA2-AF67-8CF5DD6129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C8DF74-3A7D-49D7-91B4-B7856A1EE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2154-674F-410C-B68A-5376A00AAD47}" type="datetimeFigureOut">
              <a:rPr lang="es-CL" smtClean="0"/>
              <a:t>26-09-2023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79B910-66D5-4F97-B9AF-3E3E3C5DA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D6E001-2000-45B7-B36E-783C3725A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2625-BD86-4C14-9B4B-3DB41175A9F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60518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BB50F32-2B4F-4350-87F1-1531B9076D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C8524C6-2155-4EFE-9FBA-79431EB01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E6FB7CB-5189-4321-BDD5-D83C63B25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2154-674F-410C-B68A-5376A00AAD47}" type="datetimeFigureOut">
              <a:rPr lang="es-CL" smtClean="0"/>
              <a:t>26-09-2023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3E4CB55-847E-4491-AA5C-7C2450C50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62E02E-145C-40DA-956D-597EE44BD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2625-BD86-4C14-9B4B-3DB41175A9F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60159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88F61A-DDB4-724A-8E44-DB195E512D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1579" y="729914"/>
            <a:ext cx="3818021" cy="17886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s-MX" dirty="0"/>
              <a:t>Título principal</a:t>
            </a:r>
            <a:endParaRPr lang="es-CL" dirty="0"/>
          </a:p>
        </p:txBody>
      </p:sp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3CA510CE-A06E-F64E-9FC8-D5C51D723C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84403" y="729914"/>
            <a:ext cx="6706018" cy="5534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s-CL" dirty="0"/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9C10BB47-4A74-7E4C-812E-C55A87910F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663" y="2622550"/>
            <a:ext cx="3817937" cy="32167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s-MX" dirty="0"/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D1F83FD-A76D-5749-9476-FBF58394B7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3229" y="5337602"/>
            <a:ext cx="1612766" cy="142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397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88F61A-DDB4-724A-8E44-DB195E512D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6558" y="505324"/>
            <a:ext cx="8718884" cy="753981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MX" dirty="0"/>
              <a:t>Título principal</a:t>
            </a:r>
            <a:endParaRPr lang="es-CL" dirty="0"/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2FE8F4C0-ACBB-5441-8874-BFD6BA6C15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36558" y="1676234"/>
            <a:ext cx="2791327" cy="2663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s-CL" dirty="0"/>
          </a:p>
        </p:txBody>
      </p:sp>
      <p:sp>
        <p:nvSpPr>
          <p:cNvPr id="7" name="Marcador de posición de imagen 3">
            <a:extLst>
              <a:ext uri="{FF2B5EF4-FFF2-40B4-BE49-F238E27FC236}">
                <a16:creationId xmlns:a16="http://schemas.microsoft.com/office/drawing/2014/main" id="{A586DD2C-0602-264A-96EC-B148C161639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04347" y="1676234"/>
            <a:ext cx="2791327" cy="2663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s-CL" dirty="0"/>
          </a:p>
        </p:txBody>
      </p:sp>
      <p:sp>
        <p:nvSpPr>
          <p:cNvPr id="8" name="Marcador de posición de imagen 3">
            <a:extLst>
              <a:ext uri="{FF2B5EF4-FFF2-40B4-BE49-F238E27FC236}">
                <a16:creationId xmlns:a16="http://schemas.microsoft.com/office/drawing/2014/main" id="{5B45555A-95D6-5A4E-9A90-89ABE881350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64115" y="1676234"/>
            <a:ext cx="2791327" cy="2663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s-CL" dirty="0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BD48E9F5-EF6D-434D-AF37-349A023CD7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36725" y="5197808"/>
            <a:ext cx="2790825" cy="9860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s-MX" dirty="0"/>
              <a:t>Lorem Ipsum is simply dummy text of the printing and typesetting industry.</a:t>
            </a:r>
            <a:endParaRPr lang="es-CL" dirty="0"/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E8C9A057-59F2-754D-B6D0-9ACFBAA53B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36725" y="4604084"/>
            <a:ext cx="2790825" cy="4732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latin typeface="gobCL" pitchFamily="2" charset="77"/>
              </a:defRPr>
            </a:lvl1pPr>
          </a:lstStyle>
          <a:p>
            <a:pPr lvl="0"/>
            <a:r>
              <a:rPr lang="es-MX" dirty="0"/>
              <a:t>Proyecto</a:t>
            </a:r>
            <a:endParaRPr lang="es-CL" dirty="0"/>
          </a:p>
        </p:txBody>
      </p:sp>
      <p:sp>
        <p:nvSpPr>
          <p:cNvPr id="13" name="Marcador de texto 9">
            <a:extLst>
              <a:ext uri="{FF2B5EF4-FFF2-40B4-BE49-F238E27FC236}">
                <a16:creationId xmlns:a16="http://schemas.microsoft.com/office/drawing/2014/main" id="{196386E9-9308-7649-BB00-1C3C20FC70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20556" y="5197808"/>
            <a:ext cx="2790825" cy="9860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s-MX" dirty="0"/>
              <a:t>Lorem Ipsum is simply dummy text of the printing and typesetting industry.</a:t>
            </a:r>
            <a:endParaRPr lang="es-CL" dirty="0"/>
          </a:p>
        </p:txBody>
      </p:sp>
      <p:sp>
        <p:nvSpPr>
          <p:cNvPr id="14" name="Marcador de texto 11">
            <a:extLst>
              <a:ext uri="{FF2B5EF4-FFF2-40B4-BE49-F238E27FC236}">
                <a16:creationId xmlns:a16="http://schemas.microsoft.com/office/drawing/2014/main" id="{E51F32FD-5B92-FF4E-9549-F47945FED9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20556" y="4604084"/>
            <a:ext cx="2790825" cy="4732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latin typeface="gobCL" pitchFamily="2" charset="77"/>
              </a:defRPr>
            </a:lvl1pPr>
          </a:lstStyle>
          <a:p>
            <a:pPr lvl="0"/>
            <a:r>
              <a:rPr lang="es-MX" dirty="0"/>
              <a:t>Proyecto</a:t>
            </a:r>
            <a:endParaRPr lang="es-CL" dirty="0"/>
          </a:p>
        </p:txBody>
      </p:sp>
      <p:sp>
        <p:nvSpPr>
          <p:cNvPr id="15" name="Marcador de texto 9">
            <a:extLst>
              <a:ext uri="{FF2B5EF4-FFF2-40B4-BE49-F238E27FC236}">
                <a16:creationId xmlns:a16="http://schemas.microsoft.com/office/drawing/2014/main" id="{839F050C-A2AB-624C-B465-087D14E6D2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56261" y="5197808"/>
            <a:ext cx="2790825" cy="9860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s-MX" dirty="0"/>
              <a:t>Lorem Ipsum is simply dummy text of the printing and typesetting industry.</a:t>
            </a:r>
            <a:endParaRPr lang="es-CL" dirty="0"/>
          </a:p>
        </p:txBody>
      </p:sp>
      <p:sp>
        <p:nvSpPr>
          <p:cNvPr id="16" name="Marcador de texto 11">
            <a:extLst>
              <a:ext uri="{FF2B5EF4-FFF2-40B4-BE49-F238E27FC236}">
                <a16:creationId xmlns:a16="http://schemas.microsoft.com/office/drawing/2014/main" id="{2B2D1A8E-97E1-4843-A198-F018FC9911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56261" y="4604084"/>
            <a:ext cx="2790825" cy="4732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latin typeface="gobCL" pitchFamily="2" charset="77"/>
              </a:defRPr>
            </a:lvl1pPr>
          </a:lstStyle>
          <a:p>
            <a:pPr lvl="0"/>
            <a:r>
              <a:rPr lang="es-MX" dirty="0"/>
              <a:t>Proyecto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0129222-DA1B-8D4D-B8F5-48AF3D1504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0609" y="5690810"/>
            <a:ext cx="1290507" cy="98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41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88F61A-DDB4-724A-8E44-DB195E512D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5631" y="6096000"/>
            <a:ext cx="6725611" cy="328862"/>
          </a:xfrm>
        </p:spPr>
        <p:txBody>
          <a:bodyPr anchor="b">
            <a:normAutofit/>
          </a:bodyPr>
          <a:lstStyle>
            <a:lvl1pPr algn="l">
              <a:defRPr sz="1800"/>
            </a:lvl1pPr>
          </a:lstStyle>
          <a:p>
            <a:r>
              <a:rPr lang="es-MX" dirty="0"/>
              <a:t>Cita o comentario</a:t>
            </a:r>
            <a:endParaRPr lang="es-CL" dirty="0"/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DC5A02AB-576D-F04A-B485-29056FC152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5631" y="449181"/>
            <a:ext cx="10980737" cy="53736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0A300DC-C1E8-2F45-859A-19AB3C09BC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19251" y="5936581"/>
            <a:ext cx="24130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949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DC5A02AB-576D-F04A-B485-29056FC152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5631" y="449181"/>
            <a:ext cx="10980737" cy="60671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662086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92FDC-C7F2-482F-8EE4-22478C573318}" type="datetimeFigureOut">
              <a:rPr lang="es-CL" smtClean="0"/>
              <a:t>26-09-2023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8BBE8-45A9-4664-81CD-B0ED7E695B8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48282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1D4AFF-2A52-447E-8B00-D3DD4DF890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2E07E52-B2B3-438F-960D-0A603C0EC9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021477-D217-4ED5-BC04-CBAFFF6BF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2154-674F-410C-B68A-5376A00AAD47}" type="datetimeFigureOut">
              <a:rPr lang="es-CL" smtClean="0"/>
              <a:t>26-09-2023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EE2D1E-7F18-42DE-99E6-1715C5430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D74A32-8F71-49F5-8AD7-0B4C62052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2625-BD86-4C14-9B4B-3DB41175A9F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32972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A376C0-F635-4A6D-BAB1-946681DF5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AFEE4E9-DFDB-46E7-90B1-063525E62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F5AE56-304F-4A9E-A4C3-AFE5F5765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2154-674F-410C-B68A-5376A00AAD47}" type="datetimeFigureOut">
              <a:rPr lang="es-CL" smtClean="0"/>
              <a:t>26-09-2023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81189DE-2488-4774-A11F-043FDA642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C0CB9C-590A-45B2-B7C5-8A1A5C883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2625-BD86-4C14-9B4B-3DB41175A9F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39788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A62060-9A7A-4DF3-941E-48273EEEB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5EF8B1D-E5A1-4FAA-AA4D-B8E3E400B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B7A839-69E0-4A9E-BF64-13CC8BFB0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2154-674F-410C-B68A-5376A00AAD47}" type="datetimeFigureOut">
              <a:rPr lang="es-CL" smtClean="0"/>
              <a:t>26-09-2023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716521-3C8D-4CBA-BF7E-AB1EABA89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852E0B4-E3E3-40F2-902E-36A147024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2625-BD86-4C14-9B4B-3DB41175A9F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55513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932166D0-D384-344D-80B4-69AD9E82210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11591" y="0"/>
            <a:ext cx="11768818" cy="68580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12ABA42-976A-9946-9BE3-74169DFCD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1561"/>
            <a:ext cx="10515600" cy="2099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 dirty="0"/>
              <a:t>Título principal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30178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9600" b="1" i="0" kern="1200">
          <a:solidFill>
            <a:srgbClr val="284A7C"/>
          </a:solidFill>
          <a:latin typeface="GOBCL-HEAVY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obCL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obCL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bCL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obCL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obCL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6570F47-82C0-4595-80DC-82313D65B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A85EBC-9715-4F3F-AEA6-D3231FEA22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E3465E8-58C5-4077-9368-3906FCCEB4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D2154-674F-410C-B68A-5376A00AAD47}" type="datetimeFigureOut">
              <a:rPr lang="es-CL" smtClean="0"/>
              <a:t>26-09-2023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E1AC7F-26F6-42D8-A637-D4E5CC8C43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D4AE84-41BE-4E21-9F64-072EBAA963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B2625-BD86-4C14-9B4B-3DB41175A9F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04262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A54EF2-8A7C-5445-A9D3-C80BED3D20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8470" y="1899645"/>
            <a:ext cx="9412941" cy="1344706"/>
          </a:xfrm>
        </p:spPr>
        <p:txBody>
          <a:bodyPr>
            <a:noAutofit/>
          </a:bodyPr>
          <a:lstStyle/>
          <a:p>
            <a:br>
              <a:rPr lang="es-ES" sz="6600" dirty="0"/>
            </a:br>
            <a:r>
              <a:rPr lang="es-ES" sz="6000" dirty="0"/>
              <a:t>Reunión COSOC SSVQ</a:t>
            </a:r>
            <a:br>
              <a:rPr lang="es-ES" sz="6000" dirty="0"/>
            </a:br>
            <a:r>
              <a:rPr lang="es-ES" sz="6000" dirty="0"/>
              <a:t>Camino hacia las elecciones</a:t>
            </a:r>
            <a:r>
              <a:rPr lang="es-ES" sz="6600" dirty="0"/>
              <a:t>.</a:t>
            </a:r>
            <a:endParaRPr lang="es-CL" sz="66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C44C6ED-2803-7E28-471A-28D56F5CAA77}"/>
              </a:ext>
            </a:extLst>
          </p:cNvPr>
          <p:cNvSpPr txBox="1"/>
          <p:nvPr/>
        </p:nvSpPr>
        <p:spPr>
          <a:xfrm>
            <a:off x="537883" y="358588"/>
            <a:ext cx="11654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304978"/>
                </a:solidFill>
                <a:effectLst/>
                <a:uLnTx/>
                <a:uFillTx/>
                <a:latin typeface="GOBCL-HEAVY"/>
                <a:ea typeface="+mn-ea"/>
                <a:cs typeface="+mn-cs"/>
              </a:rPr>
              <a:t>Departamento de Participación y Trato Usuario                                                                     La Ligua, 26 de septiembre de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304978"/>
                </a:solidFill>
                <a:effectLst/>
                <a:uLnTx/>
                <a:uFillTx/>
                <a:latin typeface="GOBCL-HEAVY"/>
                <a:ea typeface="+mn-ea"/>
                <a:cs typeface="+mn-cs"/>
              </a:rPr>
              <a:t>Servicio de Salud Viña del Mar Quillota</a:t>
            </a:r>
            <a:endParaRPr kumimoji="0" lang="es-CL" sz="1800" b="1" i="0" u="none" strike="noStrike" kern="1200" cap="none" spc="0" normalizeH="0" baseline="0" noProof="0" dirty="0">
              <a:ln>
                <a:noFill/>
              </a:ln>
              <a:solidFill>
                <a:srgbClr val="304978"/>
              </a:solidFill>
              <a:effectLst/>
              <a:uLnTx/>
              <a:uFillTx/>
              <a:latin typeface="GOBCL-HEAV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099987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13070FF8-11ED-4BF0-AEAD-4BD795B0C7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DEB8231-4D7E-4007-B26C-D9EB2469CEF7}"/>
              </a:ext>
            </a:extLst>
          </p:cNvPr>
          <p:cNvSpPr txBox="1"/>
          <p:nvPr/>
        </p:nvSpPr>
        <p:spPr>
          <a:xfrm>
            <a:off x="605631" y="193431"/>
            <a:ext cx="11132100" cy="6244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Propuesta conformación COSOC SSVQ:</a:t>
            </a:r>
            <a:endParaRPr lang="es-CL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s-ES" dirty="0">
                <a:effectLst/>
                <a:latin typeface="gobCL"/>
                <a:ea typeface="Calibri" panose="020F0502020204030204" pitchFamily="34" charset="0"/>
                <a:cs typeface="Times New Roman" panose="02020603050405020304" pitchFamily="18" charset="0"/>
              </a:rPr>
              <a:t>El Servicio de Salud Viña del Mar Quillota, en un afán por ampliar la representatividad de su COSOC, propone la siguiente distribución y suma de cargos:</a:t>
            </a:r>
            <a:endParaRPr lang="es-CL" dirty="0">
              <a:effectLst/>
              <a:latin typeface="gobC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ES" dirty="0">
                <a:effectLst/>
                <a:latin typeface="gobCL"/>
                <a:ea typeface="Calibri" panose="020F0502020204030204" pitchFamily="34" charset="0"/>
                <a:cs typeface="Times New Roman" panose="02020603050405020304" pitchFamily="18" charset="0"/>
              </a:rPr>
              <a:t>11 Presidentes/as de los Consejos de Usuarios/as que representan a cada uno de los hospitales de la red asistencial de salud de los territorios comprendidos en el SSVQ: Hospital Dr. Gustavo Fricke de Viña del Mar , Hospital San Martín de Quillota  y Hospital de Quilpué; 8 hospitales de baja complejidad: Hospital Adriana Cousiño de Quintero, Hospital Dr. Mario Sánchez de La Calera, Hospital Santo Tomás de Limache,  Hospital Dr. Víctor Hugo </a:t>
            </a:r>
            <a:r>
              <a:rPr lang="es-ES" dirty="0" err="1">
                <a:effectLst/>
                <a:latin typeface="gobCL"/>
                <a:ea typeface="Calibri" panose="020F0502020204030204" pitchFamily="34" charset="0"/>
                <a:cs typeface="Times New Roman" panose="02020603050405020304" pitchFamily="18" charset="0"/>
              </a:rPr>
              <a:t>Möll</a:t>
            </a:r>
            <a:r>
              <a:rPr lang="es-ES" dirty="0">
                <a:effectLst/>
                <a:latin typeface="gobCL"/>
                <a:ea typeface="Calibri" panose="020F0502020204030204" pitchFamily="34" charset="0"/>
                <a:cs typeface="Times New Roman" panose="02020603050405020304" pitchFamily="18" charset="0"/>
              </a:rPr>
              <a:t> de Cabildo, Hospital de Petorca, Hospital San Agustín de La Ligua, Hospital Geriátrico Paz de la Tarde y Hospital Juana Ross de Peñablanca.</a:t>
            </a:r>
            <a:endParaRPr lang="es-CL" dirty="0">
              <a:effectLst/>
              <a:latin typeface="gobC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ES" dirty="0">
                <a:effectLst/>
                <a:latin typeface="gobCL"/>
                <a:ea typeface="Calibri" panose="020F0502020204030204" pitchFamily="34" charset="0"/>
                <a:cs typeface="Times New Roman" panose="02020603050405020304" pitchFamily="18" charset="0"/>
              </a:rPr>
              <a:t>8 Presidentes/as de los Consejos de Desarrollo Local de las comunas que teniendo un Centro de salud familiar  conforman la Red Asistencial de Salud ; </a:t>
            </a:r>
            <a:endParaRPr lang="es-CL" dirty="0">
              <a:effectLst/>
              <a:latin typeface="gobC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ES" dirty="0">
                <a:effectLst/>
                <a:latin typeface="gobCL"/>
                <a:ea typeface="Calibri" panose="020F0502020204030204" pitchFamily="34" charset="0"/>
                <a:cs typeface="Times New Roman" panose="02020603050405020304" pitchFamily="18" charset="0"/>
              </a:rPr>
              <a:t>1 representante de organizaciones de la discapacidad;</a:t>
            </a:r>
            <a:endParaRPr lang="es-CL" dirty="0">
              <a:effectLst/>
              <a:latin typeface="gobC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ES" dirty="0">
                <a:effectLst/>
                <a:latin typeface="gobCL"/>
                <a:ea typeface="Calibri" panose="020F0502020204030204" pitchFamily="34" charset="0"/>
                <a:cs typeface="Times New Roman" panose="02020603050405020304" pitchFamily="18" charset="0"/>
              </a:rPr>
              <a:t>1 representante de organizaciones de personas mayores;</a:t>
            </a:r>
            <a:endParaRPr lang="es-CL" dirty="0">
              <a:effectLst/>
              <a:latin typeface="gobC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ES" dirty="0">
                <a:effectLst/>
                <a:latin typeface="gobCL"/>
                <a:ea typeface="Calibri" panose="020F0502020204030204" pitchFamily="34" charset="0"/>
                <a:cs typeface="Times New Roman" panose="02020603050405020304" pitchFamily="18" charset="0"/>
              </a:rPr>
              <a:t>1 representante de salud mental;</a:t>
            </a:r>
            <a:endParaRPr lang="es-CL" dirty="0">
              <a:effectLst/>
              <a:latin typeface="gobC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ES" dirty="0">
                <a:effectLst/>
                <a:latin typeface="gobCL"/>
                <a:ea typeface="Calibri" panose="020F0502020204030204" pitchFamily="34" charset="0"/>
                <a:cs typeface="Times New Roman" panose="02020603050405020304" pitchFamily="18" charset="0"/>
              </a:rPr>
              <a:t>1 representante organización juvenil;</a:t>
            </a:r>
            <a:endParaRPr lang="es-CL" dirty="0">
              <a:effectLst/>
              <a:latin typeface="gobC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ES" dirty="0">
                <a:effectLst/>
                <a:latin typeface="gobCL"/>
                <a:ea typeface="Calibri" panose="020F0502020204030204" pitchFamily="34" charset="0"/>
                <a:cs typeface="Times New Roman" panose="02020603050405020304" pitchFamily="18" charset="0"/>
              </a:rPr>
              <a:t>1 representante de pueblos originarios;</a:t>
            </a:r>
            <a:endParaRPr lang="es-CL" dirty="0">
              <a:effectLst/>
              <a:latin typeface="gobC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ES" dirty="0">
                <a:effectLst/>
                <a:latin typeface="gobCL"/>
                <a:ea typeface="Calibri" panose="020F0502020204030204" pitchFamily="34" charset="0"/>
                <a:cs typeface="Times New Roman" panose="02020603050405020304" pitchFamily="18" charset="0"/>
              </a:rPr>
              <a:t>1 representante población migrante;</a:t>
            </a:r>
            <a:endParaRPr lang="es-CL" dirty="0">
              <a:effectLst/>
              <a:latin typeface="gobC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ES" dirty="0">
                <a:effectLst/>
                <a:latin typeface="gobCL"/>
                <a:ea typeface="Calibri" panose="020F0502020204030204" pitchFamily="34" charset="0"/>
                <a:cs typeface="Times New Roman" panose="02020603050405020304" pitchFamily="18" charset="0"/>
              </a:rPr>
              <a:t>1 representante organizaciones de las diversidades sexuales;</a:t>
            </a:r>
            <a:endParaRPr lang="es-CL" dirty="0">
              <a:effectLst/>
              <a:latin typeface="gobC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ES" dirty="0">
                <a:effectLst/>
                <a:latin typeface="gobCL"/>
                <a:ea typeface="Calibri" panose="020F0502020204030204" pitchFamily="34" charset="0"/>
                <a:cs typeface="Times New Roman" panose="02020603050405020304" pitchFamily="18" charset="0"/>
              </a:rPr>
              <a:t>1 representante del PRAIS</a:t>
            </a:r>
            <a:endParaRPr lang="es-CL" dirty="0">
              <a:effectLst/>
              <a:latin typeface="gobC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es-ES" dirty="0">
                <a:effectLst/>
                <a:latin typeface="gobCL"/>
                <a:ea typeface="Calibri" panose="020F0502020204030204" pitchFamily="34" charset="0"/>
                <a:cs typeface="Times New Roman" panose="02020603050405020304" pitchFamily="18" charset="0"/>
              </a:rPr>
              <a:t>1 representante del voluntariado.</a:t>
            </a:r>
            <a:endParaRPr lang="es-CL" dirty="0">
              <a:effectLst/>
              <a:latin typeface="gobC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97045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6CF670-2767-46BD-B9CD-2A89BB97A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10" y="0"/>
            <a:ext cx="12166390" cy="6858000"/>
          </a:xfrm>
        </p:spPr>
        <p:txBody>
          <a:bodyPr>
            <a:noAutofit/>
          </a:bodyPr>
          <a:lstStyle/>
          <a:p>
            <a:pPr algn="l"/>
            <a:br>
              <a:rPr lang="es-ES" sz="2000" b="0" dirty="0"/>
            </a:br>
            <a:br>
              <a:rPr lang="es-ES" sz="2000" b="0" dirty="0"/>
            </a:br>
            <a:endParaRPr lang="es-CL" sz="2000" b="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9C435D-E96F-4270-9D72-B205EE8030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  <a:p>
            <a:endParaRPr lang="es-CL" dirty="0"/>
          </a:p>
        </p:txBody>
      </p:sp>
      <p:graphicFrame>
        <p:nvGraphicFramePr>
          <p:cNvPr id="6" name="Tabla 6">
            <a:extLst>
              <a:ext uri="{FF2B5EF4-FFF2-40B4-BE49-F238E27FC236}">
                <a16:creationId xmlns:a16="http://schemas.microsoft.com/office/drawing/2014/main" id="{233231D2-3DA7-4B9D-BD97-1E74E2DC2E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015850"/>
              </p:ext>
            </p:extLst>
          </p:nvPr>
        </p:nvGraphicFramePr>
        <p:xfrm>
          <a:off x="1202267" y="807727"/>
          <a:ext cx="10388598" cy="539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4200">
                  <a:extLst>
                    <a:ext uri="{9D8B030D-6E8A-4147-A177-3AD203B41FA5}">
                      <a16:colId xmlns:a16="http://schemas.microsoft.com/office/drawing/2014/main" val="1812149304"/>
                    </a:ext>
                  </a:extLst>
                </a:gridCol>
                <a:gridCol w="3928533">
                  <a:extLst>
                    <a:ext uri="{9D8B030D-6E8A-4147-A177-3AD203B41FA5}">
                      <a16:colId xmlns:a16="http://schemas.microsoft.com/office/drawing/2014/main" val="4097314784"/>
                    </a:ext>
                  </a:extLst>
                </a:gridCol>
                <a:gridCol w="2065865">
                  <a:extLst>
                    <a:ext uri="{9D8B030D-6E8A-4147-A177-3AD203B41FA5}">
                      <a16:colId xmlns:a16="http://schemas.microsoft.com/office/drawing/2014/main" val="3144358048"/>
                    </a:ext>
                  </a:extLst>
                </a:gridCol>
              </a:tblGrid>
              <a:tr h="341785">
                <a:tc>
                  <a:txBody>
                    <a:bodyPr/>
                    <a:lstStyle/>
                    <a:p>
                      <a:r>
                        <a:rPr lang="es-ES" dirty="0">
                          <a:latin typeface="gobCL"/>
                        </a:rPr>
                        <a:t>ACCIÓN /QUÉ</a:t>
                      </a:r>
                      <a:endParaRPr lang="es-CL" dirty="0">
                        <a:latin typeface="gobC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gobCL"/>
                        </a:rPr>
                        <a:t>RESPONSABLE /QUIÉN</a:t>
                      </a:r>
                      <a:endParaRPr lang="es-CL" dirty="0">
                        <a:latin typeface="gobC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gobCL"/>
                        </a:rPr>
                        <a:t>FECHA/CUÁNDO</a:t>
                      </a:r>
                      <a:endParaRPr lang="es-CL" dirty="0">
                        <a:latin typeface="gobC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091278"/>
                  </a:ext>
                </a:extLst>
              </a:tr>
              <a:tr h="341785">
                <a:tc>
                  <a:txBody>
                    <a:bodyPr/>
                    <a:lstStyle/>
                    <a:p>
                      <a:r>
                        <a:rPr lang="es-ES" dirty="0">
                          <a:latin typeface="gobCL"/>
                        </a:rPr>
                        <a:t>Revisión de Reglamento</a:t>
                      </a:r>
                      <a:endParaRPr lang="es-CL" dirty="0">
                        <a:latin typeface="gobC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gobCL"/>
                        </a:rPr>
                        <a:t>SSVQ + COSOC</a:t>
                      </a:r>
                      <a:endParaRPr lang="es-CL" dirty="0">
                        <a:latin typeface="gobC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gobCL"/>
                        </a:rPr>
                        <a:t>26/09/2023</a:t>
                      </a:r>
                      <a:endParaRPr lang="es-CL" dirty="0">
                        <a:latin typeface="gobC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6637869"/>
                  </a:ext>
                </a:extLst>
              </a:tr>
              <a:tr h="341785">
                <a:tc>
                  <a:txBody>
                    <a:bodyPr/>
                    <a:lstStyle/>
                    <a:p>
                      <a:r>
                        <a:rPr lang="es-ES" dirty="0">
                          <a:latin typeface="gobCL"/>
                        </a:rPr>
                        <a:t>Llamado Público a OO.SS</a:t>
                      </a:r>
                      <a:endParaRPr lang="es-CL" dirty="0">
                        <a:latin typeface="gobC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gobCL"/>
                        </a:rPr>
                        <a:t>SSVQ</a:t>
                      </a:r>
                      <a:endParaRPr lang="es-CL" dirty="0">
                        <a:latin typeface="gobC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gobCL"/>
                        </a:rPr>
                        <a:t>10/10/2023</a:t>
                      </a:r>
                      <a:endParaRPr lang="es-CL" dirty="0">
                        <a:latin typeface="gobC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8686098"/>
                  </a:ext>
                </a:extLst>
              </a:tr>
              <a:tr h="341785">
                <a:tc>
                  <a:txBody>
                    <a:bodyPr/>
                    <a:lstStyle/>
                    <a:p>
                      <a:r>
                        <a:rPr lang="es-ES" dirty="0">
                          <a:latin typeface="gobCL"/>
                        </a:rPr>
                        <a:t>Cierre de plazo de inscripción de OO.SS</a:t>
                      </a:r>
                      <a:endParaRPr lang="es-CL" dirty="0">
                        <a:latin typeface="gobC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gobCL"/>
                        </a:rPr>
                        <a:t>SSVQ</a:t>
                      </a:r>
                      <a:endParaRPr lang="es-CL" dirty="0">
                        <a:latin typeface="gobC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gobCL"/>
                        </a:rPr>
                        <a:t>02/11/2023</a:t>
                      </a:r>
                      <a:endParaRPr lang="es-CL" dirty="0">
                        <a:latin typeface="gobC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6942565"/>
                  </a:ext>
                </a:extLst>
              </a:tr>
              <a:tr h="341785">
                <a:tc>
                  <a:txBody>
                    <a:bodyPr/>
                    <a:lstStyle/>
                    <a:p>
                      <a:r>
                        <a:rPr lang="es-ES" dirty="0">
                          <a:latin typeface="gobCL"/>
                        </a:rPr>
                        <a:t>Revisión de documentos</a:t>
                      </a:r>
                      <a:endParaRPr lang="es-CL" dirty="0">
                        <a:latin typeface="gobC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gobCL"/>
                        </a:rPr>
                        <a:t>SSVQ + COSOC</a:t>
                      </a:r>
                      <a:endParaRPr lang="es-CL" dirty="0">
                        <a:latin typeface="gobC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gobCL"/>
                        </a:rPr>
                        <a:t>03/11/2023</a:t>
                      </a:r>
                      <a:endParaRPr lang="es-CL" dirty="0">
                        <a:latin typeface="gobC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5143567"/>
                  </a:ext>
                </a:extLst>
              </a:tr>
              <a:tr h="341785">
                <a:tc>
                  <a:txBody>
                    <a:bodyPr/>
                    <a:lstStyle/>
                    <a:p>
                      <a:r>
                        <a:rPr lang="es-ES" dirty="0">
                          <a:latin typeface="gobCL"/>
                        </a:rPr>
                        <a:t>Ratificación a OO.SS</a:t>
                      </a:r>
                      <a:endParaRPr lang="es-CL" dirty="0">
                        <a:latin typeface="gobC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gobCL"/>
                        </a:rPr>
                        <a:t>SSVQ</a:t>
                      </a:r>
                      <a:endParaRPr lang="es-CL" dirty="0">
                        <a:latin typeface="gobC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gobCL"/>
                        </a:rPr>
                        <a:t>06/11/2023</a:t>
                      </a:r>
                      <a:endParaRPr lang="es-CL" dirty="0">
                        <a:latin typeface="gobC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3499120"/>
                  </a:ext>
                </a:extLst>
              </a:tr>
              <a:tr h="341785">
                <a:tc>
                  <a:txBody>
                    <a:bodyPr/>
                    <a:lstStyle/>
                    <a:p>
                      <a:r>
                        <a:rPr lang="es-ES" dirty="0">
                          <a:latin typeface="gobCL"/>
                        </a:rPr>
                        <a:t>Inicio de inscripción candidatos para COSOC </a:t>
                      </a:r>
                      <a:endParaRPr lang="es-CL" dirty="0">
                        <a:latin typeface="gobC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gobCL"/>
                        </a:rPr>
                        <a:t>SSVQ</a:t>
                      </a:r>
                      <a:endParaRPr lang="es-CL" dirty="0">
                        <a:latin typeface="gobC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gobCL"/>
                        </a:rPr>
                        <a:t>06/11/2023</a:t>
                      </a:r>
                      <a:endParaRPr lang="es-CL" dirty="0">
                        <a:latin typeface="gobC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8500513"/>
                  </a:ext>
                </a:extLst>
              </a:tr>
              <a:tr h="341785">
                <a:tc>
                  <a:txBody>
                    <a:bodyPr/>
                    <a:lstStyle/>
                    <a:p>
                      <a:r>
                        <a:rPr lang="es-ES" dirty="0">
                          <a:latin typeface="gobCL"/>
                        </a:rPr>
                        <a:t>Comisión Electoral </a:t>
                      </a:r>
                      <a:endParaRPr lang="es-CL" dirty="0">
                        <a:latin typeface="gobC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gobCL"/>
                        </a:rPr>
                        <a:t>SSVQ + 1 OOSS</a:t>
                      </a:r>
                      <a:endParaRPr lang="es-CL" dirty="0">
                        <a:latin typeface="gobC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gobCL"/>
                        </a:rPr>
                        <a:t>06/11/2023</a:t>
                      </a:r>
                      <a:endParaRPr lang="es-CL" dirty="0">
                        <a:latin typeface="gobC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0946877"/>
                  </a:ext>
                </a:extLst>
              </a:tr>
              <a:tr h="341785">
                <a:tc>
                  <a:txBody>
                    <a:bodyPr/>
                    <a:lstStyle/>
                    <a:p>
                      <a:r>
                        <a:rPr lang="es-ES" dirty="0">
                          <a:latin typeface="gobCL"/>
                        </a:rPr>
                        <a:t>Cierre inscripción de candidatos </a:t>
                      </a:r>
                      <a:endParaRPr lang="es-CL" dirty="0">
                        <a:latin typeface="gobC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gobCL"/>
                        </a:rPr>
                        <a:t>SSVQ</a:t>
                      </a:r>
                      <a:endParaRPr lang="es-CL" dirty="0">
                        <a:latin typeface="gobC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gobCL"/>
                        </a:rPr>
                        <a:t>20/11/2023</a:t>
                      </a:r>
                      <a:endParaRPr lang="es-CL" dirty="0">
                        <a:latin typeface="gobC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9617750"/>
                  </a:ext>
                </a:extLst>
              </a:tr>
              <a:tr h="341785">
                <a:tc>
                  <a:txBody>
                    <a:bodyPr/>
                    <a:lstStyle/>
                    <a:p>
                      <a:r>
                        <a:rPr lang="es-ES" dirty="0">
                          <a:latin typeface="gobCL"/>
                        </a:rPr>
                        <a:t>Publicación de Candidatos</a:t>
                      </a:r>
                      <a:endParaRPr lang="es-CL" dirty="0">
                        <a:latin typeface="gobC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gobCL"/>
                        </a:rPr>
                        <a:t>SSVQ</a:t>
                      </a:r>
                      <a:endParaRPr lang="es-CL" dirty="0">
                        <a:latin typeface="gobC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gobCL"/>
                        </a:rPr>
                        <a:t>21/11/2023</a:t>
                      </a:r>
                      <a:endParaRPr lang="es-CL" dirty="0">
                        <a:latin typeface="gobC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8796043"/>
                  </a:ext>
                </a:extLst>
              </a:tr>
              <a:tr h="341785">
                <a:tc>
                  <a:txBody>
                    <a:bodyPr/>
                    <a:lstStyle/>
                    <a:p>
                      <a:r>
                        <a:rPr lang="es-ES" dirty="0">
                          <a:latin typeface="gobCL"/>
                        </a:rPr>
                        <a:t>Periodo de campañas</a:t>
                      </a:r>
                      <a:endParaRPr lang="es-CL" dirty="0">
                        <a:latin typeface="gobC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gobCL"/>
                        </a:rPr>
                        <a:t>OOSS</a:t>
                      </a:r>
                      <a:endParaRPr lang="es-CL" dirty="0">
                        <a:latin typeface="gobC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gobCL"/>
                        </a:rPr>
                        <a:t>06/12/2023</a:t>
                      </a:r>
                      <a:endParaRPr lang="es-CL" dirty="0">
                        <a:latin typeface="gobC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0333254"/>
                  </a:ext>
                </a:extLst>
              </a:tr>
              <a:tr h="341785">
                <a:tc>
                  <a:txBody>
                    <a:bodyPr/>
                    <a:lstStyle/>
                    <a:p>
                      <a:r>
                        <a:rPr lang="es-ES" dirty="0">
                          <a:latin typeface="gobCL"/>
                        </a:rPr>
                        <a:t>Votaciones</a:t>
                      </a:r>
                    </a:p>
                    <a:p>
                      <a:endParaRPr lang="es-CL" dirty="0">
                        <a:latin typeface="gobC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gobCL"/>
                        </a:rPr>
                        <a:t>OOSS</a:t>
                      </a:r>
                      <a:endParaRPr lang="es-CL" dirty="0">
                        <a:latin typeface="gobC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gobCL"/>
                        </a:rPr>
                        <a:t>07/12/2023</a:t>
                      </a:r>
                      <a:endParaRPr lang="es-CL" dirty="0">
                        <a:latin typeface="gobC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6117801"/>
                  </a:ext>
                </a:extLst>
              </a:tr>
              <a:tr h="341785">
                <a:tc>
                  <a:txBody>
                    <a:bodyPr/>
                    <a:lstStyle/>
                    <a:p>
                      <a:r>
                        <a:rPr lang="es-ES" dirty="0">
                          <a:latin typeface="gobCL"/>
                        </a:rPr>
                        <a:t>Revisión Comisión electoral</a:t>
                      </a:r>
                      <a:endParaRPr lang="es-CL" dirty="0">
                        <a:latin typeface="gobC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gobCL"/>
                        </a:rPr>
                        <a:t>SSVQ +OO.SS</a:t>
                      </a:r>
                      <a:endParaRPr lang="es-CL" dirty="0">
                        <a:latin typeface="gobC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gobCL"/>
                        </a:rPr>
                        <a:t>15/12/2023</a:t>
                      </a:r>
                      <a:endParaRPr lang="es-CL" dirty="0">
                        <a:latin typeface="gobC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7455628"/>
                  </a:ext>
                </a:extLst>
              </a:tr>
              <a:tr h="341785">
                <a:tc>
                  <a:txBody>
                    <a:bodyPr/>
                    <a:lstStyle/>
                    <a:p>
                      <a:r>
                        <a:rPr lang="es-ES" dirty="0">
                          <a:latin typeface="gobCL"/>
                        </a:rPr>
                        <a:t>Instalación del nuevo COSOC</a:t>
                      </a:r>
                      <a:endParaRPr lang="es-CL" dirty="0">
                        <a:latin typeface="gobC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>
                        <a:latin typeface="gobC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gobCL"/>
                        </a:rPr>
                        <a:t>16/01/2023</a:t>
                      </a:r>
                      <a:endParaRPr lang="es-CL" dirty="0">
                        <a:latin typeface="gobC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2445715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B30A6123-4F26-434B-8AB3-4CFFECD3BECB}"/>
              </a:ext>
            </a:extLst>
          </p:cNvPr>
          <p:cNvSpPr txBox="1"/>
          <p:nvPr/>
        </p:nvSpPr>
        <p:spPr>
          <a:xfrm>
            <a:off x="3912124" y="452487"/>
            <a:ext cx="60951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bCL"/>
              </a:rPr>
              <a:t>CRONOGRAMA SUGERIDO ELECCIÓN COSOC SSVQ 2023</a:t>
            </a:r>
            <a:endParaRPr kumimoji="0" lang="es-CL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bCL"/>
            </a:endParaRPr>
          </a:p>
        </p:txBody>
      </p:sp>
    </p:spTree>
    <p:extLst>
      <p:ext uri="{BB962C8B-B14F-4D97-AF65-F5344CB8AC3E}">
        <p14:creationId xmlns:p14="http://schemas.microsoft.com/office/powerpoint/2010/main" val="833886273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499191" y="142639"/>
            <a:ext cx="10300447" cy="1189973"/>
          </a:xfrm>
        </p:spPr>
        <p:txBody>
          <a:bodyPr>
            <a:normAutofit/>
          </a:bodyPr>
          <a:lstStyle/>
          <a:p>
            <a:pPr algn="ctr"/>
            <a:endParaRPr lang="es-CL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4AB068C-8727-425D-99D3-8246424A5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77" y="142639"/>
            <a:ext cx="11276756" cy="649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785493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A54EF2-8A7C-5445-A9D3-C80BED3D20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4042" y="554939"/>
            <a:ext cx="9412941" cy="1344706"/>
          </a:xfrm>
        </p:spPr>
        <p:txBody>
          <a:bodyPr>
            <a:noAutofit/>
          </a:bodyPr>
          <a:lstStyle/>
          <a:p>
            <a:r>
              <a:rPr lang="es-ES" dirty="0"/>
              <a:t>Gracias. </a:t>
            </a:r>
            <a:endParaRPr lang="es-CL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C44C6ED-2803-7E28-471A-28D56F5CAA77}"/>
              </a:ext>
            </a:extLst>
          </p:cNvPr>
          <p:cNvSpPr txBox="1"/>
          <p:nvPr/>
        </p:nvSpPr>
        <p:spPr>
          <a:xfrm>
            <a:off x="878125" y="2571998"/>
            <a:ext cx="11654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304978"/>
                </a:solidFill>
                <a:effectLst/>
                <a:uLnTx/>
                <a:uFillTx/>
                <a:latin typeface="GOBCL-HEAVY"/>
                <a:ea typeface="+mn-ea"/>
                <a:cs typeface="+mn-cs"/>
              </a:rPr>
              <a:t>Datos de contacto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304978"/>
                </a:solidFill>
                <a:effectLst/>
                <a:uLnTx/>
                <a:uFillTx/>
                <a:latin typeface="GOBCL-HEAVY"/>
                <a:ea typeface="+mn-ea"/>
                <a:cs typeface="+mn-cs"/>
              </a:rPr>
              <a:t>participacion.dssvq@redsalud.gob.cl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304978"/>
                </a:solidFill>
                <a:effectLst/>
                <a:uLnTx/>
                <a:uFillTx/>
                <a:latin typeface="GOBCL-HEAVY"/>
                <a:ea typeface="+mn-ea"/>
                <a:cs typeface="+mn-cs"/>
              </a:rPr>
              <a:t>32 2759492 – 32 2210326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1" i="0" u="none" strike="noStrike" kern="1200" cap="none" spc="0" normalizeH="0" baseline="0" noProof="0" dirty="0">
              <a:ln>
                <a:noFill/>
              </a:ln>
              <a:solidFill>
                <a:srgbClr val="304978"/>
              </a:solidFill>
              <a:effectLst/>
              <a:uLnTx/>
              <a:uFillTx/>
              <a:latin typeface="GOBCL-HEAV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241957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847688-E521-4EE0-8097-FD14D751A9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" dirty="0" err="1"/>
              <a:t>Cosoc</a:t>
            </a:r>
            <a:r>
              <a:rPr lang="es-ES" dirty="0"/>
              <a:t> </a:t>
            </a:r>
            <a:endParaRPr lang="es-CL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7796B2E-BDCD-4A74-8009-0B6C10361D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CD280C8-F476-47E4-9C16-7DEA82CB89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1663" y="2622550"/>
            <a:ext cx="3995653" cy="3216776"/>
          </a:xfrm>
        </p:spPr>
        <p:txBody>
          <a:bodyPr/>
          <a:lstStyle/>
          <a:p>
            <a:r>
              <a:rPr lang="es-ES" b="1" dirty="0"/>
              <a:t>Consejo de la Sociedad Civil Servicio de Salud -Viña del Mar Quillota.  </a:t>
            </a:r>
            <a:endParaRPr lang="es-CL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997B989-6866-4E34-A527-AF0B63F57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400" y="729914"/>
            <a:ext cx="6992937" cy="562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28108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087B676F-EB5D-4D02-A908-506E840263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15CC43D-A828-468B-8C2C-2F7F235A3F49}"/>
              </a:ext>
            </a:extLst>
          </p:cNvPr>
          <p:cNvSpPr txBox="1"/>
          <p:nvPr/>
        </p:nvSpPr>
        <p:spPr>
          <a:xfrm>
            <a:off x="605631" y="1302327"/>
            <a:ext cx="9406587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latin typeface="gobCL"/>
              </a:rPr>
              <a:t>El Consejo de la Sociedad Civil tiene como objetivos: </a:t>
            </a:r>
          </a:p>
          <a:p>
            <a:endParaRPr lang="es-CL" dirty="0">
              <a:latin typeface="gobCL"/>
            </a:endParaRPr>
          </a:p>
          <a:p>
            <a:endParaRPr lang="es-CL" dirty="0">
              <a:latin typeface="gobCL"/>
            </a:endParaRPr>
          </a:p>
          <a:p>
            <a:pPr marL="342900" indent="-342900">
              <a:buAutoNum type="arabicPeriod"/>
            </a:pPr>
            <a:r>
              <a:rPr lang="es-ES" sz="2000" dirty="0">
                <a:latin typeface="gobCL"/>
              </a:rPr>
              <a:t>Institucionalizar la participación ciudadana en todo el ciclo de las políticas públicas;</a:t>
            </a:r>
          </a:p>
          <a:p>
            <a:pPr marL="342900" indent="-342900">
              <a:buAutoNum type="arabicPeriod"/>
            </a:pPr>
            <a:r>
              <a:rPr lang="es-ES" sz="2000" dirty="0">
                <a:latin typeface="gobCL"/>
              </a:rPr>
              <a:t>Reforzar las relaciones entre las instituciones públicas y los ciudadanos a través de sus representantes y aportar legitimidad en la toma de decisiones;</a:t>
            </a:r>
          </a:p>
          <a:p>
            <a:pPr marL="342900" indent="-342900">
              <a:buAutoNum type="arabicPeriod"/>
            </a:pPr>
            <a:r>
              <a:rPr lang="es-ES" sz="2000" dirty="0">
                <a:latin typeface="gobCL"/>
              </a:rPr>
              <a:t>Generar espacios de diálogos y deliberación, que busca incidir en la toma de decisiones sobre la generación, implementación, seguimiento y evaluación de las políticas publicas, otorgándoles validación, legitimidad, eficacia, calidad y sustentabilidad en el tiempo;</a:t>
            </a:r>
          </a:p>
          <a:p>
            <a:pPr marL="342900" indent="-342900">
              <a:buAutoNum type="arabicPeriod"/>
            </a:pPr>
            <a:r>
              <a:rPr lang="es-ES" sz="2000" dirty="0">
                <a:latin typeface="gobCL"/>
              </a:rPr>
              <a:t>Generar instancias de capacitación y/o actualización de información para los dirigentes asociados de cada mesa provincial. </a:t>
            </a:r>
            <a:endParaRPr lang="es-CL" sz="2000" dirty="0">
              <a:latin typeface="gobCL"/>
            </a:endParaRP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355690924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ción de imagen 4">
            <a:extLst>
              <a:ext uri="{FF2B5EF4-FFF2-40B4-BE49-F238E27FC236}">
                <a16:creationId xmlns:a16="http://schemas.microsoft.com/office/drawing/2014/main" id="{95E04A33-AC29-4BB9-8026-A66700953F3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511" b="7511"/>
          <a:stretch>
            <a:fillRect/>
          </a:stretch>
        </p:blipFill>
        <p:spPr>
          <a:xfrm>
            <a:off x="4741682" y="1723021"/>
            <a:ext cx="5497525" cy="303751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3BC8123-FE9C-47EB-B163-5F4EC8486C09}"/>
              </a:ext>
            </a:extLst>
          </p:cNvPr>
          <p:cNvSpPr txBox="1"/>
          <p:nvPr/>
        </p:nvSpPr>
        <p:spPr>
          <a:xfrm>
            <a:off x="461913" y="1414021"/>
            <a:ext cx="4279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latin typeface="gobCL"/>
              </a:rPr>
              <a:t>Recordemos las tareas:</a:t>
            </a:r>
            <a:endParaRPr lang="es-CL" sz="2400" b="1" dirty="0">
              <a:latin typeface="gobCL"/>
            </a:endParaRPr>
          </a:p>
        </p:txBody>
      </p:sp>
    </p:spTree>
    <p:extLst>
      <p:ext uri="{BB962C8B-B14F-4D97-AF65-F5344CB8AC3E}">
        <p14:creationId xmlns:p14="http://schemas.microsoft.com/office/powerpoint/2010/main" val="1211107788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70484" y="334025"/>
            <a:ext cx="5200763" cy="1189973"/>
          </a:xfrm>
        </p:spPr>
        <p:txBody>
          <a:bodyPr>
            <a:normAutofit/>
          </a:bodyPr>
          <a:lstStyle/>
          <a:p>
            <a:pPr algn="ctr"/>
            <a:r>
              <a:rPr lang="es-C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Revisión de estatutos COSOC SSVQ</a:t>
            </a:r>
          </a:p>
        </p:txBody>
      </p:sp>
      <p:sp>
        <p:nvSpPr>
          <p:cNvPr id="11" name="2 Título">
            <a:extLst>
              <a:ext uri="{FF2B5EF4-FFF2-40B4-BE49-F238E27FC236}">
                <a16:creationId xmlns:a16="http://schemas.microsoft.com/office/drawing/2014/main" id="{64E2E4CC-5E74-445C-B311-ACFB6EB6E369}"/>
              </a:ext>
            </a:extLst>
          </p:cNvPr>
          <p:cNvSpPr txBox="1">
            <a:spLocks/>
          </p:cNvSpPr>
          <p:nvPr/>
        </p:nvSpPr>
        <p:spPr>
          <a:xfrm>
            <a:off x="6531908" y="5076355"/>
            <a:ext cx="5200763" cy="11899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1" i="0" kern="1200">
                <a:solidFill>
                  <a:srgbClr val="284A7C"/>
                </a:solidFill>
                <a:latin typeface="GOBCL-HEAVY" pitchFamily="2" charset="77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600" b="1" i="0" u="none" strike="noStrike" kern="1200" cap="none" spc="0" normalizeH="0" baseline="0" noProof="0" dirty="0">
              <a:ln>
                <a:noFill/>
              </a:ln>
              <a:solidFill>
                <a:srgbClr val="284A7C"/>
              </a:solidFill>
              <a:effectLst/>
              <a:uLnTx/>
              <a:uFillTx/>
              <a:latin typeface="GOBCL-HEAVY" pitchFamily="2" charset="77"/>
              <a:ea typeface="+mj-ea"/>
              <a:cs typeface="+mj-cs"/>
            </a:endParaRPr>
          </a:p>
        </p:txBody>
      </p:sp>
      <p:pic>
        <p:nvPicPr>
          <p:cNvPr id="1026" name="Picture 2" descr="Resultados de las elecciones de representantes de apoderados a los consejos  - Lafase">
            <a:extLst>
              <a:ext uri="{FF2B5EF4-FFF2-40B4-BE49-F238E27FC236}">
                <a16:creationId xmlns:a16="http://schemas.microsoft.com/office/drawing/2014/main" id="{7FD2EB93-8740-475D-9D0F-0B785950B3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3" r="10782"/>
          <a:stretch/>
        </p:blipFill>
        <p:spPr bwMode="auto">
          <a:xfrm>
            <a:off x="70483" y="2243667"/>
            <a:ext cx="5200763" cy="376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202E4E6E-584C-48B3-AC63-CA3A2DA0BE8E}"/>
              </a:ext>
            </a:extLst>
          </p:cNvPr>
          <p:cNvSpPr txBox="1"/>
          <p:nvPr/>
        </p:nvSpPr>
        <p:spPr>
          <a:xfrm>
            <a:off x="5618375" y="334025"/>
            <a:ext cx="6184159" cy="6032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/>
              <a:t>1. Artículo 8: Composición del Consejo: “Tipo de Organizaciones de la sociedad civil que podrán set parte del Consejo”… </a:t>
            </a:r>
          </a:p>
          <a:p>
            <a:r>
              <a:rPr lang="es-ES" sz="1600" dirty="0"/>
              <a:t>¿ Consideran pertinente aumentar la representación a otras organizaciones de la sociedad civil que hoy no están presentes?</a:t>
            </a:r>
          </a:p>
          <a:p>
            <a:endParaRPr lang="es-ES" sz="1600" dirty="0"/>
          </a:p>
          <a:p>
            <a:r>
              <a:rPr lang="es-ES" sz="1600" dirty="0"/>
              <a:t>2.Artículo 9: Composición del Consejo: “Cantidad de integrantes del Consejo es de doce miembros…”  En virtud a la realidad territorial y al artículo 8.</a:t>
            </a:r>
          </a:p>
          <a:p>
            <a:r>
              <a:rPr lang="es-ES" sz="1600" dirty="0"/>
              <a:t>¿Consideran importante aumentar el número de Consejeros/as? Como criterio ponemos de ejemplo la realidad demográfica. (cantidad de habitantes y de organizaciones).</a:t>
            </a:r>
          </a:p>
          <a:p>
            <a:endParaRPr lang="es-ES" sz="1600" dirty="0"/>
          </a:p>
          <a:p>
            <a:r>
              <a:rPr lang="es-ES" sz="1600" dirty="0"/>
              <a:t>3. Artículo 11: Estructura y Funciones: “El Consejo estará compuesto, al menos,  por los siguientes miembros”:</a:t>
            </a:r>
          </a:p>
          <a:p>
            <a:r>
              <a:rPr lang="es-ES" sz="1600" dirty="0"/>
              <a:t>Presidenta/e</a:t>
            </a:r>
          </a:p>
          <a:p>
            <a:r>
              <a:rPr lang="es-ES" sz="1600" dirty="0"/>
              <a:t>Secretaria/o Ejecutiva/o</a:t>
            </a:r>
          </a:p>
          <a:p>
            <a:r>
              <a:rPr lang="es-ES" sz="1600" dirty="0"/>
              <a:t>¿Consideran la necesidad de ampliar el COSOC? ¿ A cuántos/as? ¿Por qué?</a:t>
            </a:r>
          </a:p>
          <a:p>
            <a:r>
              <a:rPr lang="es-ES" sz="1600" dirty="0"/>
              <a:t>Artículo 33: Elección del COSOC SSVQ- “Las votaciones del Consejo podrán ser presenciales y/o virtuales” :</a:t>
            </a:r>
          </a:p>
          <a:p>
            <a:r>
              <a:rPr lang="es-ES" sz="1600" dirty="0"/>
              <a:t>Preferencia presencial </a:t>
            </a:r>
          </a:p>
          <a:p>
            <a:r>
              <a:rPr lang="es-ES" sz="1600" dirty="0"/>
              <a:t>Preferencia virtual</a:t>
            </a:r>
          </a:p>
          <a:p>
            <a:r>
              <a:rPr lang="es-ES" sz="1600" dirty="0"/>
              <a:t>Preferencia mixta 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56190467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EE4A4EA-6348-4744-A8F1-D744492FE61F}"/>
              </a:ext>
            </a:extLst>
          </p:cNvPr>
          <p:cNvSpPr txBox="1"/>
          <p:nvPr/>
        </p:nvSpPr>
        <p:spPr>
          <a:xfrm>
            <a:off x="728133" y="397934"/>
            <a:ext cx="9321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304978"/>
                </a:solidFill>
                <a:effectLst/>
                <a:uLnTx/>
                <a:uFillTx/>
                <a:latin typeface="gobCL"/>
                <a:ea typeface="+mn-ea"/>
                <a:cs typeface="+mn-cs"/>
              </a:rPr>
              <a:t>  		</a:t>
            </a:r>
            <a:endParaRPr kumimoji="0" lang="es-CL" sz="2400" b="1" i="0" u="none" strike="noStrike" kern="1200" cap="none" spc="0" normalizeH="0" baseline="0" noProof="0" dirty="0">
              <a:ln>
                <a:noFill/>
              </a:ln>
              <a:solidFill>
                <a:srgbClr val="304978"/>
              </a:solidFill>
              <a:effectLst/>
              <a:uLnTx/>
              <a:uFillTx/>
              <a:latin typeface="gobCL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B8A9A3-6AEE-41C3-A9F4-AB610528A143}"/>
              </a:ext>
            </a:extLst>
          </p:cNvPr>
          <p:cNvSpPr txBox="1"/>
          <p:nvPr/>
        </p:nvSpPr>
        <p:spPr>
          <a:xfrm flipH="1">
            <a:off x="728133" y="1168400"/>
            <a:ext cx="9462242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3049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3049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304978"/>
                </a:solidFill>
                <a:effectLst/>
                <a:uLnTx/>
                <a:uFillTx/>
                <a:latin typeface="gobCL"/>
                <a:ea typeface="+mn-ea"/>
                <a:cs typeface="+mn-cs"/>
              </a:rPr>
              <a:t>Reflexionar sobre Artículo 8: Composición del Consejo: 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304978"/>
                </a:solidFill>
                <a:effectLst/>
                <a:uLnTx/>
                <a:uFillTx/>
                <a:latin typeface="gobCL"/>
                <a:ea typeface="+mn-ea"/>
                <a:cs typeface="+mn-cs"/>
              </a:rPr>
              <a:t>“Tipo de Organizaciones de la sociedad civil que podrán set parte del Consejo”…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304978"/>
                </a:solidFill>
                <a:effectLst/>
                <a:uLnTx/>
                <a:uFillTx/>
                <a:latin typeface="gobCL"/>
                <a:ea typeface="+mn-ea"/>
                <a:cs typeface="+mn-cs"/>
              </a:rPr>
              <a:t>¿ Consideran pertinente aumentar la representación a otras organizaciones de la sociedad civil que hoy no están presentes?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304978"/>
              </a:solidFill>
              <a:effectLst/>
              <a:uLnTx/>
              <a:uFillTx/>
              <a:latin typeface="gobC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304978"/>
                </a:solidFill>
                <a:effectLst/>
                <a:uLnTx/>
                <a:uFillTx/>
                <a:latin typeface="gobCL"/>
                <a:ea typeface="+mn-ea"/>
                <a:cs typeface="+mn-cs"/>
              </a:rPr>
              <a:t>2. Reflexionar sobre Artículo 9: Composición del Consejo: 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304978"/>
                </a:solidFill>
                <a:effectLst/>
                <a:uLnTx/>
                <a:uFillTx/>
                <a:latin typeface="gobCL"/>
                <a:ea typeface="+mn-ea"/>
                <a:cs typeface="+mn-cs"/>
              </a:rPr>
              <a:t>“Cantidad de integrantes del Consejo es de doce miembros…” 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304978"/>
                </a:solidFill>
                <a:effectLst/>
                <a:uLnTx/>
                <a:uFillTx/>
                <a:latin typeface="gobCL"/>
                <a:ea typeface="+mn-ea"/>
                <a:cs typeface="+mn-cs"/>
              </a:rPr>
              <a:t> En virtud a la realidad territorial y al artículo 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304978"/>
                </a:solidFill>
                <a:effectLst/>
                <a:uLnTx/>
                <a:uFillTx/>
                <a:latin typeface="gobCL"/>
                <a:ea typeface="+mn-ea"/>
                <a:cs typeface="+mn-cs"/>
              </a:rPr>
              <a:t>¿Consideran importante aumentar el número de Consejeros/as? Como criterio ponemos de ejemplo la realidad demográfica. (cantidad de habitantes y de organizaciones).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304978"/>
              </a:solidFill>
              <a:effectLst/>
              <a:uLnTx/>
              <a:uFillTx/>
              <a:latin typeface="gobC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304978"/>
                </a:solidFill>
                <a:effectLst/>
                <a:uLnTx/>
                <a:uFillTx/>
                <a:latin typeface="gobCL"/>
                <a:ea typeface="+mn-ea"/>
                <a:cs typeface="+mn-cs"/>
              </a:rPr>
              <a:t>3. Reflexionar sobre artículo 11: Estructura y Funciones: 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304978"/>
                </a:solidFill>
                <a:effectLst/>
                <a:uLnTx/>
                <a:uFillTx/>
                <a:latin typeface="gobCL"/>
                <a:ea typeface="+mn-ea"/>
                <a:cs typeface="+mn-cs"/>
              </a:rPr>
              <a:t>“El Consejo estará compuesto, al menos,  por los siguientes miembros”: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304978"/>
                </a:solidFill>
                <a:effectLst/>
                <a:uLnTx/>
                <a:uFillTx/>
                <a:latin typeface="gobCL"/>
                <a:ea typeface="+mn-ea"/>
                <a:cs typeface="+mn-cs"/>
              </a:rPr>
              <a:t>Presidenta/e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304978"/>
                </a:solidFill>
                <a:effectLst/>
                <a:uLnTx/>
                <a:uFillTx/>
                <a:latin typeface="gobCL"/>
                <a:ea typeface="+mn-ea"/>
                <a:cs typeface="+mn-cs"/>
              </a:rPr>
              <a:t>Secretaria/o Ejecutiva/o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304978"/>
                </a:solidFill>
                <a:effectLst/>
                <a:uLnTx/>
                <a:uFillTx/>
                <a:latin typeface="gobCL"/>
                <a:ea typeface="+mn-ea"/>
                <a:cs typeface="+mn-cs"/>
              </a:rPr>
              <a:t>¿Consideran la necesidad de ampliar el COSOC? ¿ A cuántos/as? ¿Por qué?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304978"/>
              </a:solidFill>
              <a:effectLst/>
              <a:uLnTx/>
              <a:uFillTx/>
              <a:latin typeface="gobC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304978"/>
                </a:solidFill>
                <a:effectLst/>
                <a:uLnTx/>
                <a:uFillTx/>
                <a:latin typeface="gobCL"/>
                <a:ea typeface="+mn-ea"/>
                <a:cs typeface="+mn-cs"/>
              </a:rPr>
              <a:t>4. Reflexionar sobre votaciones del Consejo , las cuales podrían ser: 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304978"/>
                </a:solidFill>
                <a:effectLst/>
                <a:uLnTx/>
                <a:uFillTx/>
                <a:latin typeface="gobCL"/>
                <a:ea typeface="+mn-ea"/>
                <a:cs typeface="+mn-cs"/>
              </a:rPr>
              <a:t>presenciales, virtuales, mixtas.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304978"/>
                </a:solidFill>
                <a:effectLst/>
                <a:uLnTx/>
                <a:uFillTx/>
                <a:latin typeface="gobCL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srgbClr val="304978"/>
              </a:solidFill>
              <a:effectLst/>
              <a:uLnTx/>
              <a:uFillTx/>
              <a:latin typeface="gobC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s-CL" sz="1800" b="1" i="0" u="none" strike="noStrike" kern="1200" cap="none" spc="0" normalizeH="0" baseline="0" noProof="0" dirty="0">
              <a:ln>
                <a:noFill/>
              </a:ln>
              <a:solidFill>
                <a:srgbClr val="3049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546481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1CB5CD1E-47A8-401E-8429-D7BE005313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C622764-4291-40EB-ADF2-197D047E6654}"/>
              </a:ext>
            </a:extLst>
          </p:cNvPr>
          <p:cNvSpPr txBox="1"/>
          <p:nvPr/>
        </p:nvSpPr>
        <p:spPr>
          <a:xfrm>
            <a:off x="605630" y="449180"/>
            <a:ext cx="11272143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s-ES" sz="1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304978"/>
                </a:solidFill>
                <a:effectLst/>
                <a:uLnTx/>
                <a:uFillTx/>
                <a:latin typeface="gobCL"/>
              </a:rPr>
              <a:t>Propuesta para renovación COSOC –SSVQ para el Fortalecimiento de la Participación Ciudadana.</a:t>
            </a:r>
            <a:endParaRPr lang="es-ES" dirty="0">
              <a:latin typeface="gobC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1800" b="0" dirty="0">
              <a:latin typeface="gobCL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1800" b="0" dirty="0">
                <a:latin typeface="gobCL"/>
              </a:rPr>
              <a:t>El llamado se realizará a través de RR.SS, sitios web, red y todos los medios de difusión.</a:t>
            </a:r>
            <a:br>
              <a:rPr lang="es-ES" sz="1800" b="0" dirty="0">
                <a:latin typeface="gobCL"/>
              </a:rPr>
            </a:br>
            <a:r>
              <a:rPr lang="es-ES" sz="1800" b="0" dirty="0">
                <a:latin typeface="gobCL"/>
              </a:rPr>
              <a:t>Considerar cobertura territorial, representatividad de pueblos originarios, diversidades, voluntariado, etc.</a:t>
            </a:r>
            <a:br>
              <a:rPr lang="es-ES" sz="1800" b="0" dirty="0">
                <a:latin typeface="gobCL"/>
              </a:rPr>
            </a:br>
            <a:r>
              <a:rPr lang="es-ES" sz="1800" b="0" dirty="0">
                <a:latin typeface="gobCL"/>
              </a:rPr>
              <a:t>Período de Inscripción de Registro de Organizaciones será a lo menos 15 días hábiles a la convocatoria.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>
                <a:latin typeface="gobCL"/>
              </a:rPr>
              <a:t>La inscripción de </a:t>
            </a:r>
            <a:r>
              <a:rPr lang="es-ES" dirty="0" err="1">
                <a:latin typeface="gobCL"/>
              </a:rPr>
              <a:t>candidat@s</a:t>
            </a:r>
            <a:r>
              <a:rPr lang="es-ES" dirty="0">
                <a:latin typeface="gobCL"/>
              </a:rPr>
              <a:t> debe hacerse a través de formulario alojado en la web del SSVQ y también a través de correo electrónico.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800" b="0" dirty="0">
                <a:latin typeface="gobCL"/>
              </a:rPr>
              <a:t>Se deben adjuntar: certificado de vigencia de la organización sin fines de lucro y anexo de composición de la directiva.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>
                <a:latin typeface="gobCL"/>
              </a:rPr>
              <a:t>Cada organización se inscribe en una sola categoría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>
                <a:latin typeface="gobCL"/>
              </a:rPr>
              <a:t>Una vez conformada el listado de organizaciones habilitadas , se constituir una comisión electoral de 3 integrantes, con el fin de asegurar un proceso democrático y transparente.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>
                <a:latin typeface="gobCL"/>
              </a:rPr>
              <a:t>La Directora del SSVQ designará a dos representantes del SSVQ  los que se suman a un/a representante del registro de OO.SS habilitadas.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>
                <a:latin typeface="gobCL"/>
              </a:rPr>
              <a:t>La comisión electoral confeccionará listado de personas con derecho a voto previa separación de organizaciones. 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800" b="0" dirty="0">
                <a:latin typeface="gobCL"/>
              </a:rPr>
              <a:t>El SSVQ revisa los antecedentes recibidos en un plazo máximo de 20 días.</a:t>
            </a:r>
          </a:p>
        </p:txBody>
      </p:sp>
    </p:spTree>
    <p:extLst>
      <p:ext uri="{BB962C8B-B14F-4D97-AF65-F5344CB8AC3E}">
        <p14:creationId xmlns:p14="http://schemas.microsoft.com/office/powerpoint/2010/main" val="3862292000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133B354B-74F5-4761-81C2-41BB3C7A07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2170" y="443061"/>
            <a:ext cx="11190442" cy="6019500"/>
          </a:xfrm>
        </p:spPr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CE41B26-0B61-45E0-B5B4-3018107C99DA}"/>
              </a:ext>
            </a:extLst>
          </p:cNvPr>
          <p:cNvSpPr txBox="1"/>
          <p:nvPr/>
        </p:nvSpPr>
        <p:spPr>
          <a:xfrm>
            <a:off x="820133" y="1008668"/>
            <a:ext cx="99829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>
                <a:latin typeface="gobCL"/>
              </a:rPr>
              <a:t>El plazo de inscripción estará habilitado al menos durante 10 días hábiles a contar de la fecha de la convocatoria a la inscripción de candidaturas.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>
                <a:latin typeface="gobCL"/>
              </a:rPr>
              <a:t>Podrán votar en la elección como representantes  de su organización representante legal o presidente/a.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>
                <a:latin typeface="gobCL"/>
              </a:rPr>
              <a:t>Una vez concluido el proceso de votación, la comisión electoral revisará y publicará, en un plazo máximo de 5 días hábiles , un reporte con los resultados.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>
                <a:latin typeface="gobCL"/>
              </a:rPr>
              <a:t>Resultaran electas quienes obtengan las tres primeras mayorías según la votación obtenida.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>
                <a:latin typeface="gobCL"/>
              </a:rPr>
              <a:t>Transcurridos 20 días hábiles desde las elecciones, la comisión electoral  citará a la sesión de instalación del Consejo, mediante medios de publicación</a:t>
            </a:r>
            <a:r>
              <a:rPr lang="es-ES" dirty="0"/>
              <a:t>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63329769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A28EC62-D7B8-44FF-A278-4A5735F46035}"/>
              </a:ext>
            </a:extLst>
          </p:cNvPr>
          <p:cNvSpPr txBox="1"/>
          <p:nvPr/>
        </p:nvSpPr>
        <p:spPr>
          <a:xfrm>
            <a:off x="795867" y="279400"/>
            <a:ext cx="807381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000" b="0" i="0" u="none" strike="noStrike" kern="1200" cap="none" spc="0" normalizeH="0" baseline="0" noProof="0" dirty="0">
              <a:ln>
                <a:noFill/>
              </a:ln>
              <a:solidFill>
                <a:srgbClr val="304978"/>
              </a:solidFill>
              <a:effectLst/>
              <a:uLnTx/>
              <a:uFillTx/>
              <a:latin typeface="gobC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304978"/>
                </a:solidFill>
                <a:effectLst/>
                <a:uLnTx/>
                <a:uFillTx/>
                <a:latin typeface="gobCL"/>
                <a:ea typeface="+mn-ea"/>
                <a:cs typeface="+mn-cs"/>
              </a:rPr>
              <a:t>Otras medidas para fortalecer COSOC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304978"/>
                </a:solidFill>
                <a:effectLst/>
                <a:uLnTx/>
                <a:uFillTx/>
                <a:latin typeface="gobCL"/>
                <a:ea typeface="+mn-ea"/>
                <a:cs typeface="+mn-cs"/>
              </a:rPr>
              <a:t> -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304978"/>
                </a:solidFill>
                <a:effectLst/>
                <a:uLnTx/>
                <a:uFillTx/>
                <a:latin typeface="gobCL"/>
                <a:ea typeface="+mn-ea"/>
                <a:cs typeface="+mn-cs"/>
              </a:rPr>
              <a:t>SSVQ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304978"/>
              </a:solidFill>
              <a:effectLst/>
              <a:uLnTx/>
              <a:uFillTx/>
              <a:latin typeface="gobC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304978"/>
                </a:solidFill>
                <a:effectLst/>
                <a:uLnTx/>
                <a:uFillTx/>
                <a:latin typeface="gobCL"/>
                <a:ea typeface="+mn-ea"/>
                <a:cs typeface="+mn-cs"/>
              </a:rPr>
              <a:t>¿Le gustaría contar con participación más permanente en las RRSS del SSVQ, de manera de tener mayor visibilidad y eventualmente generar contenidos y espacios comunicacionales?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304978"/>
              </a:solidFill>
              <a:effectLst/>
              <a:uLnTx/>
              <a:uFillTx/>
              <a:latin typeface="gobC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304978"/>
                </a:solidFill>
                <a:effectLst/>
                <a:uLnTx/>
                <a:uFillTx/>
                <a:latin typeface="gobCL"/>
                <a:ea typeface="+mn-ea"/>
                <a:cs typeface="+mn-cs"/>
              </a:rPr>
              <a:t>¿Le gustaría ocupar logo del COSOC existente y/o generar otro?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304978"/>
              </a:solidFill>
              <a:effectLst/>
              <a:uLnTx/>
              <a:uFillTx/>
              <a:latin typeface="gobC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304978"/>
                </a:solidFill>
                <a:effectLst/>
                <a:uLnTx/>
                <a:uFillTx/>
                <a:latin typeface="gobCL"/>
                <a:ea typeface="+mn-ea"/>
                <a:cs typeface="+mn-cs"/>
              </a:rPr>
              <a:t>Fecha reunión extraordinaria elecciones.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304978"/>
              </a:solidFill>
              <a:effectLst/>
              <a:uLnTx/>
              <a:uFillTx/>
              <a:latin typeface="gobC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304978"/>
                </a:solidFill>
                <a:effectLst/>
                <a:uLnTx/>
                <a:uFillTx/>
                <a:latin typeface="gobCL"/>
                <a:ea typeface="+mn-ea"/>
                <a:cs typeface="+mn-cs"/>
              </a:rPr>
              <a:t> ¿Otras propuestas/iniciativas?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3049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3049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3049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3049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¡Muchas Gracias!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3049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3049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3049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304978"/>
              </a:solidFill>
              <a:effectLst/>
              <a:uLnTx/>
              <a:uFillTx/>
              <a:latin typeface="gobCL"/>
              <a:ea typeface="+mn-ea"/>
              <a:cs typeface="+mn-cs"/>
            </a:endParaRPr>
          </a:p>
        </p:txBody>
      </p:sp>
      <p:pic>
        <p:nvPicPr>
          <p:cNvPr id="3074" name="Picture 2" descr="Elecciones 2017 - Asociación Española de Psicogerontología">
            <a:extLst>
              <a:ext uri="{FF2B5EF4-FFF2-40B4-BE49-F238E27FC236}">
                <a16:creationId xmlns:a16="http://schemas.microsoft.com/office/drawing/2014/main" id="{EE393DDD-542F-4FDF-AEB6-E9F500937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4573059"/>
            <a:ext cx="285750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811628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1_Tema de Office">
  <a:themeElements>
    <a:clrScheme name="GobCL">
      <a:dk1>
        <a:srgbClr val="304978"/>
      </a:dk1>
      <a:lt1>
        <a:srgbClr val="FFFFFF"/>
      </a:lt1>
      <a:dk2>
        <a:srgbClr val="441B3A"/>
      </a:dk2>
      <a:lt2>
        <a:srgbClr val="E3F8FF"/>
      </a:lt2>
      <a:accent1>
        <a:srgbClr val="4E9CCD"/>
      </a:accent1>
      <a:accent2>
        <a:srgbClr val="F93B5C"/>
      </a:accent2>
      <a:accent3>
        <a:srgbClr val="437744"/>
      </a:accent3>
      <a:accent4>
        <a:srgbClr val="FFC000"/>
      </a:accent4>
      <a:accent5>
        <a:srgbClr val="4C6598"/>
      </a:accent5>
      <a:accent6>
        <a:srgbClr val="70AD47"/>
      </a:accent6>
      <a:hlink>
        <a:srgbClr val="FA2B4F"/>
      </a:hlink>
      <a:folHlink>
        <a:srgbClr val="C1284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obCL-PPT" id="{7F19D90F-3F06-494A-B157-7AAF8BD8F023}" vid="{F369A27E-ACF5-4048-826C-64DD8CC4D3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1270</Words>
  <Application>Microsoft Office PowerPoint</Application>
  <PresentationFormat>Panorámica</PresentationFormat>
  <Paragraphs>138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gobCL</vt:lpstr>
      <vt:lpstr>GOBCL-HEAVY</vt:lpstr>
      <vt:lpstr>Wingdings</vt:lpstr>
      <vt:lpstr>1_Tema de Office</vt:lpstr>
      <vt:lpstr>Tema de Office</vt:lpstr>
      <vt:lpstr> Reunión COSOC SSVQ Camino hacia las elecciones.</vt:lpstr>
      <vt:lpstr>Cosoc </vt:lpstr>
      <vt:lpstr>Presentación de PowerPoint</vt:lpstr>
      <vt:lpstr>Presentación de PowerPoint</vt:lpstr>
      <vt:lpstr>Revisión de estatutos COSOC SSVQ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</vt:lpstr>
      <vt:lpstr>Presentación de PowerPoint</vt:lpstr>
      <vt:lpstr>Gracias.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 Isabel  Zurita</dc:creator>
  <cp:lastModifiedBy>Maria Isabel  Zurita</cp:lastModifiedBy>
  <cp:revision>30</cp:revision>
  <dcterms:created xsi:type="dcterms:W3CDTF">2023-09-15T19:12:14Z</dcterms:created>
  <dcterms:modified xsi:type="dcterms:W3CDTF">2023-09-26T12:51:07Z</dcterms:modified>
</cp:coreProperties>
</file>