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6.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7.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8.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9.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0.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1.xml" ContentType="application/vnd.openxmlformats-officedocument.themeOverride+xml"/>
  <Override PartName="/ppt/theme/themeOverride12.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3.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4.xml" ContentType="application/vnd.openxmlformats-officedocument.themeOverride+xml"/>
  <Override PartName="/ppt/theme/themeOverride15.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6.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7.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8.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9.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30.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40.xml" ContentType="application/vnd.openxmlformats-officedocument.themeOverr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4" r:id="rId1"/>
  </p:sldMasterIdLst>
  <p:notesMasterIdLst>
    <p:notesMasterId r:id="rId49"/>
  </p:notesMasterIdLst>
  <p:sldIdLst>
    <p:sldId id="256" r:id="rId2"/>
    <p:sldId id="257" r:id="rId3"/>
    <p:sldId id="258" r:id="rId4"/>
    <p:sldId id="263" r:id="rId5"/>
    <p:sldId id="264" r:id="rId6"/>
    <p:sldId id="259"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9" r:id="rId30"/>
    <p:sldId id="290" r:id="rId31"/>
    <p:sldId id="291" r:id="rId32"/>
    <p:sldId id="292" r:id="rId33"/>
    <p:sldId id="287" r:id="rId34"/>
    <p:sldId id="288"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262" r:id="rId48"/>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6D574E7E-AA84-BD4E-AB10-F59F808A5F26}">
          <p14:sldIdLst>
            <p14:sldId id="256"/>
            <p14:sldId id="257"/>
            <p14:sldId id="258"/>
            <p14:sldId id="263"/>
            <p14:sldId id="264"/>
            <p14:sldId id="259"/>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9"/>
            <p14:sldId id="290"/>
            <p14:sldId id="291"/>
            <p14:sldId id="292"/>
            <p14:sldId id="287"/>
            <p14:sldId id="288"/>
            <p14:sldId id="293"/>
            <p14:sldId id="294"/>
            <p14:sldId id="295"/>
            <p14:sldId id="296"/>
            <p14:sldId id="297"/>
            <p14:sldId id="298"/>
            <p14:sldId id="299"/>
            <p14:sldId id="300"/>
            <p14:sldId id="301"/>
            <p14:sldId id="302"/>
            <p14:sldId id="303"/>
            <p14:sldId id="304"/>
            <p14:sldId id="2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405"/>
  </p:normalViewPr>
  <p:slideViewPr>
    <p:cSldViewPr snapToGrid="0" snapToObjects="1">
      <p:cViewPr varScale="1">
        <p:scale>
          <a:sx n="87" d="100"/>
          <a:sy n="87" d="100"/>
        </p:scale>
        <p:origin x="66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Hoja_de_c_lculo_de_Microsoft_Excel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Hoja_de_c_lculo_de_Microsoft_Excel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Hoja_de_c_lculo_de_Microsoft_Excel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Hoja_de_c_lculo_de_Microsoft_Excel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Hoja_de_c_lculo_de_Microsoft_Excel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128" b="1" i="0" u="none" strike="noStrike" kern="1200" baseline="0">
                <a:solidFill>
                  <a:schemeClr val="tx1">
                    <a:lumMod val="65000"/>
                    <a:lumOff val="35000"/>
                  </a:schemeClr>
                </a:solidFill>
                <a:latin typeface="+mn-lt"/>
                <a:ea typeface="+mn-ea"/>
                <a:cs typeface="+mn-cs"/>
              </a:defRPr>
            </a:pPr>
            <a:r>
              <a:rPr lang="es-CL"/>
              <a:t>Días de Estada</a:t>
            </a:r>
          </a:p>
        </c:rich>
      </c:tx>
      <c:layout>
        <c:manualLayout>
          <c:xMode val="edge"/>
          <c:yMode val="edge"/>
          <c:x val="0.42080262879638225"/>
          <c:y val="5.6323102170801498E-2"/>
        </c:manualLayout>
      </c:layout>
      <c:overlay val="0"/>
      <c:spPr>
        <a:noFill/>
        <a:ln>
          <a:noFill/>
        </a:ln>
        <a:effectLst/>
      </c:spPr>
      <c:txPr>
        <a:bodyPr rot="0" spcFirstLastPara="1" vertOverflow="ellipsis" vert="horz" wrap="square" anchor="ctr" anchorCtr="1"/>
        <a:lstStyle/>
        <a:p>
          <a:pPr>
            <a:defRPr lang="es-ES" sz="2128" b="1" i="0" u="none" strike="noStrike" kern="1200" baseline="0">
              <a:solidFill>
                <a:schemeClr val="tx1">
                  <a:lumMod val="65000"/>
                  <a:lumOff val="35000"/>
                </a:schemeClr>
              </a:solidFill>
              <a:latin typeface="+mn-lt"/>
              <a:ea typeface="+mn-ea"/>
              <a:cs typeface="+mn-cs"/>
            </a:defRPr>
          </a:pPr>
          <a:endParaRPr lang="es-C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Hoja1!$B$1</c:f>
              <c:strCache>
                <c:ptCount val="1"/>
                <c:pt idx="0">
                  <c:v>2019</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Días Estada</c:v>
                </c:pt>
                <c:pt idx="1">
                  <c:v>Egresos</c:v>
                </c:pt>
              </c:strCache>
            </c:strRef>
          </c:cat>
          <c:val>
            <c:numRef>
              <c:f>Hoja1!$B$2:$B$3</c:f>
              <c:numCache>
                <c:formatCode>General</c:formatCode>
                <c:ptCount val="2"/>
                <c:pt idx="0">
                  <c:v>2722</c:v>
                </c:pt>
                <c:pt idx="1">
                  <c:v>393</c:v>
                </c:pt>
              </c:numCache>
            </c:numRef>
          </c:val>
          <c:extLst>
            <c:ext xmlns:c16="http://schemas.microsoft.com/office/drawing/2014/chart" uri="{C3380CC4-5D6E-409C-BE32-E72D297353CC}">
              <c16:uniqueId val="{00000000-7E5D-425D-A703-4342430E520A}"/>
            </c:ext>
          </c:extLst>
        </c:ser>
        <c:ser>
          <c:idx val="1"/>
          <c:order val="1"/>
          <c:tx>
            <c:strRef>
              <c:f>Hoja1!$C$1</c:f>
              <c:strCache>
                <c:ptCount val="1"/>
                <c:pt idx="0">
                  <c:v>2020</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Días Estada</c:v>
                </c:pt>
                <c:pt idx="1">
                  <c:v>Egresos</c:v>
                </c:pt>
              </c:strCache>
            </c:strRef>
          </c:cat>
          <c:val>
            <c:numRef>
              <c:f>Hoja1!$C$2:$C$3</c:f>
              <c:numCache>
                <c:formatCode>General</c:formatCode>
                <c:ptCount val="2"/>
                <c:pt idx="0">
                  <c:v>2396</c:v>
                </c:pt>
                <c:pt idx="1">
                  <c:v>258</c:v>
                </c:pt>
              </c:numCache>
            </c:numRef>
          </c:val>
          <c:extLst>
            <c:ext xmlns:c16="http://schemas.microsoft.com/office/drawing/2014/chart" uri="{C3380CC4-5D6E-409C-BE32-E72D297353CC}">
              <c16:uniqueId val="{00000001-7E5D-425D-A703-4342430E520A}"/>
            </c:ext>
          </c:extLst>
        </c:ser>
        <c:ser>
          <c:idx val="2"/>
          <c:order val="2"/>
          <c:tx>
            <c:strRef>
              <c:f>Hoja1!$D$1</c:f>
              <c:strCache>
                <c:ptCount val="1"/>
                <c:pt idx="0">
                  <c:v>2021</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Días Estada</c:v>
                </c:pt>
                <c:pt idx="1">
                  <c:v>Egresos</c:v>
                </c:pt>
              </c:strCache>
            </c:strRef>
          </c:cat>
          <c:val>
            <c:numRef>
              <c:f>Hoja1!$D$2:$D$3</c:f>
              <c:numCache>
                <c:formatCode>General</c:formatCode>
                <c:ptCount val="2"/>
                <c:pt idx="0">
                  <c:v>2253</c:v>
                </c:pt>
                <c:pt idx="1">
                  <c:v>313</c:v>
                </c:pt>
              </c:numCache>
            </c:numRef>
          </c:val>
          <c:extLst>
            <c:ext xmlns:c16="http://schemas.microsoft.com/office/drawing/2014/chart" uri="{C3380CC4-5D6E-409C-BE32-E72D297353CC}">
              <c16:uniqueId val="{00000002-7E5D-425D-A703-4342430E520A}"/>
            </c:ext>
          </c:extLst>
        </c:ser>
        <c:dLbls>
          <c:showLegendKey val="0"/>
          <c:showVal val="1"/>
          <c:showCatName val="0"/>
          <c:showSerName val="0"/>
          <c:showPercent val="0"/>
          <c:showBubbleSize val="0"/>
        </c:dLbls>
        <c:gapWidth val="150"/>
        <c:shape val="box"/>
        <c:axId val="283019208"/>
        <c:axId val="283019600"/>
        <c:axId val="281820520"/>
      </c:bar3DChart>
      <c:catAx>
        <c:axId val="2830192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crossAx val="283019600"/>
        <c:crosses val="autoZero"/>
        <c:auto val="1"/>
        <c:lblAlgn val="ctr"/>
        <c:lblOffset val="100"/>
        <c:noMultiLvlLbl val="0"/>
      </c:catAx>
      <c:valAx>
        <c:axId val="283019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crossAx val="283019208"/>
        <c:crosses val="autoZero"/>
        <c:crossBetween val="between"/>
      </c:valAx>
      <c:serAx>
        <c:axId val="281820520"/>
        <c:scaling>
          <c:orientation val="minMax"/>
        </c:scaling>
        <c:delete val="0"/>
        <c:axPos val="b"/>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crossAx val="283019600"/>
        <c:crosses val="autoZero"/>
      </c:ser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128" b="1" i="0" u="none" strike="noStrike" kern="1200" baseline="0">
                <a:solidFill>
                  <a:schemeClr val="tx2"/>
                </a:solidFill>
                <a:latin typeface="+mn-lt"/>
                <a:ea typeface="+mn-ea"/>
                <a:cs typeface="+mn-cs"/>
              </a:defRPr>
            </a:pPr>
            <a:r>
              <a:rPr lang="es-CL" dirty="0" smtClean="0"/>
              <a:t>Servicio Dental</a:t>
            </a:r>
            <a:endParaRPr lang="es-CL" dirty="0"/>
          </a:p>
        </c:rich>
      </c:tx>
      <c:layout>
        <c:manualLayout>
          <c:xMode val="edge"/>
          <c:yMode val="edge"/>
          <c:x val="0.42495041600502542"/>
          <c:y val="2.4488305291652825E-2"/>
        </c:manualLayout>
      </c:layout>
      <c:overlay val="0"/>
      <c:spPr>
        <a:noFill/>
        <a:ln>
          <a:noFill/>
        </a:ln>
        <a:effectLst/>
      </c:spPr>
      <c:txPr>
        <a:bodyPr rot="0" spcFirstLastPara="1" vertOverflow="ellipsis" vert="horz" wrap="square" anchor="ctr" anchorCtr="1"/>
        <a:lstStyle/>
        <a:p>
          <a:pPr>
            <a:defRPr lang="es-ES" sz="2128" b="1" i="0" u="none" strike="noStrike" kern="1200" baseline="0">
              <a:solidFill>
                <a:schemeClr val="tx2"/>
              </a:solidFill>
              <a:latin typeface="+mn-lt"/>
              <a:ea typeface="+mn-ea"/>
              <a:cs typeface="+mn-cs"/>
            </a:defRPr>
          </a:pPr>
          <a:endParaRPr lang="es-C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percentStacked"/>
        <c:varyColors val="0"/>
        <c:ser>
          <c:idx val="0"/>
          <c:order val="0"/>
          <c:tx>
            <c:strRef>
              <c:f>Hoja1!$B$1</c:f>
              <c:strCache>
                <c:ptCount val="1"/>
                <c:pt idx="0">
                  <c:v>2020</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2"/>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Hoja1!$A$2:$A$5</c:f>
              <c:strCache>
                <c:ptCount val="4"/>
                <c:pt idx="0">
                  <c:v>Consultas Urgencias GES</c:v>
                </c:pt>
                <c:pt idx="1">
                  <c:v>Actividades Preventivas</c:v>
                </c:pt>
                <c:pt idx="2">
                  <c:v>Actividades Recuperativas</c:v>
                </c:pt>
                <c:pt idx="3">
                  <c:v>Programa Adulto Mayor</c:v>
                </c:pt>
              </c:strCache>
            </c:strRef>
          </c:cat>
          <c:val>
            <c:numRef>
              <c:f>Hoja1!$B$2:$B$5</c:f>
              <c:numCache>
                <c:formatCode>General</c:formatCode>
                <c:ptCount val="4"/>
                <c:pt idx="0">
                  <c:v>533</c:v>
                </c:pt>
                <c:pt idx="1">
                  <c:v>3269</c:v>
                </c:pt>
                <c:pt idx="2">
                  <c:v>1660</c:v>
                </c:pt>
                <c:pt idx="3">
                  <c:v>3</c:v>
                </c:pt>
              </c:numCache>
            </c:numRef>
          </c:val>
          <c:extLst>
            <c:ext xmlns:c16="http://schemas.microsoft.com/office/drawing/2014/chart" uri="{C3380CC4-5D6E-409C-BE32-E72D297353CC}">
              <c16:uniqueId val="{00000000-EF34-439F-BB7D-F3DCF369AC40}"/>
            </c:ext>
          </c:extLst>
        </c:ser>
        <c:ser>
          <c:idx val="1"/>
          <c:order val="1"/>
          <c:tx>
            <c:strRef>
              <c:f>Hoja1!$C$1</c:f>
              <c:strCache>
                <c:ptCount val="1"/>
                <c:pt idx="0">
                  <c:v>2021</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2"/>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Hoja1!$A$2:$A$5</c:f>
              <c:strCache>
                <c:ptCount val="4"/>
                <c:pt idx="0">
                  <c:v>Consultas Urgencias GES</c:v>
                </c:pt>
                <c:pt idx="1">
                  <c:v>Actividades Preventivas</c:v>
                </c:pt>
                <c:pt idx="2">
                  <c:v>Actividades Recuperativas</c:v>
                </c:pt>
                <c:pt idx="3">
                  <c:v>Programa Adulto Mayor</c:v>
                </c:pt>
              </c:strCache>
            </c:strRef>
          </c:cat>
          <c:val>
            <c:numRef>
              <c:f>Hoja1!$C$2:$C$5</c:f>
              <c:numCache>
                <c:formatCode>General</c:formatCode>
                <c:ptCount val="4"/>
                <c:pt idx="0">
                  <c:v>483</c:v>
                </c:pt>
                <c:pt idx="1">
                  <c:v>2011</c:v>
                </c:pt>
                <c:pt idx="2">
                  <c:v>1177</c:v>
                </c:pt>
                <c:pt idx="3">
                  <c:v>0</c:v>
                </c:pt>
              </c:numCache>
            </c:numRef>
          </c:val>
          <c:extLst>
            <c:ext xmlns:c16="http://schemas.microsoft.com/office/drawing/2014/chart" uri="{C3380CC4-5D6E-409C-BE32-E72D297353CC}">
              <c16:uniqueId val="{00000001-EF34-439F-BB7D-F3DCF369AC40}"/>
            </c:ext>
          </c:extLst>
        </c:ser>
        <c:dLbls>
          <c:showLegendKey val="0"/>
          <c:showVal val="1"/>
          <c:showCatName val="0"/>
          <c:showSerName val="0"/>
          <c:showPercent val="0"/>
          <c:showBubbleSize val="0"/>
        </c:dLbls>
        <c:gapWidth val="150"/>
        <c:shape val="box"/>
        <c:axId val="278365720"/>
        <c:axId val="278362584"/>
        <c:axId val="0"/>
      </c:bar3DChart>
      <c:catAx>
        <c:axId val="278365720"/>
        <c:scaling>
          <c:orientation val="minMax"/>
        </c:scaling>
        <c:delete val="0"/>
        <c:axPos val="l"/>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crossAx val="278362584"/>
        <c:crosses val="autoZero"/>
        <c:auto val="1"/>
        <c:lblAlgn val="ctr"/>
        <c:lblOffset val="100"/>
        <c:noMultiLvlLbl val="0"/>
      </c:catAx>
      <c:valAx>
        <c:axId val="278362584"/>
        <c:scaling>
          <c:orientation val="minMax"/>
        </c:scaling>
        <c:delete val="0"/>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crossAx val="278365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percentStacked"/>
        <c:varyColors val="0"/>
        <c:ser>
          <c:idx val="0"/>
          <c:order val="0"/>
          <c:tx>
            <c:strRef>
              <c:f>Hoja1!$B$1</c:f>
              <c:strCache>
                <c:ptCount val="1"/>
                <c:pt idx="0">
                  <c:v>2020</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2"/>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Hoja1!$A$2:$A$7</c:f>
              <c:strCache>
                <c:ptCount val="6"/>
                <c:pt idx="0">
                  <c:v>Niños en Control</c:v>
                </c:pt>
                <c:pt idx="1">
                  <c:v>Desnutridos</c:v>
                </c:pt>
                <c:pt idx="2">
                  <c:v>Riesgo de Desnutrir</c:v>
                </c:pt>
                <c:pt idx="3">
                  <c:v>Sobre Peso</c:v>
                </c:pt>
                <c:pt idx="4">
                  <c:v>Obesidad</c:v>
                </c:pt>
                <c:pt idx="5">
                  <c:v>En Riesgo de Retraso Desarrollo Psicomotor</c:v>
                </c:pt>
              </c:strCache>
            </c:strRef>
          </c:cat>
          <c:val>
            <c:numRef>
              <c:f>Hoja1!$B$2:$B$7</c:f>
              <c:numCache>
                <c:formatCode>General</c:formatCode>
                <c:ptCount val="6"/>
                <c:pt idx="0">
                  <c:v>292</c:v>
                </c:pt>
                <c:pt idx="1">
                  <c:v>1</c:v>
                </c:pt>
                <c:pt idx="2">
                  <c:v>6</c:v>
                </c:pt>
                <c:pt idx="3">
                  <c:v>46</c:v>
                </c:pt>
                <c:pt idx="4">
                  <c:v>30</c:v>
                </c:pt>
                <c:pt idx="5">
                  <c:v>3</c:v>
                </c:pt>
              </c:numCache>
            </c:numRef>
          </c:val>
          <c:extLst>
            <c:ext xmlns:c16="http://schemas.microsoft.com/office/drawing/2014/chart" uri="{C3380CC4-5D6E-409C-BE32-E72D297353CC}">
              <c16:uniqueId val="{00000000-E4B5-4498-AAE9-2D13DEA49416}"/>
            </c:ext>
          </c:extLst>
        </c:ser>
        <c:ser>
          <c:idx val="1"/>
          <c:order val="1"/>
          <c:tx>
            <c:strRef>
              <c:f>Hoja1!$C$1</c:f>
              <c:strCache>
                <c:ptCount val="1"/>
                <c:pt idx="0">
                  <c:v>2021</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2"/>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Hoja1!$A$2:$A$7</c:f>
              <c:strCache>
                <c:ptCount val="6"/>
                <c:pt idx="0">
                  <c:v>Niños en Control</c:v>
                </c:pt>
                <c:pt idx="1">
                  <c:v>Desnutridos</c:v>
                </c:pt>
                <c:pt idx="2">
                  <c:v>Riesgo de Desnutrir</c:v>
                </c:pt>
                <c:pt idx="3">
                  <c:v>Sobre Peso</c:v>
                </c:pt>
                <c:pt idx="4">
                  <c:v>Obesidad</c:v>
                </c:pt>
                <c:pt idx="5">
                  <c:v>En Riesgo de Retraso Desarrollo Psicomotor</c:v>
                </c:pt>
              </c:strCache>
            </c:strRef>
          </c:cat>
          <c:val>
            <c:numRef>
              <c:f>Hoja1!$C$2:$C$7</c:f>
              <c:numCache>
                <c:formatCode>General</c:formatCode>
                <c:ptCount val="6"/>
                <c:pt idx="0">
                  <c:v>326</c:v>
                </c:pt>
                <c:pt idx="1">
                  <c:v>0</c:v>
                </c:pt>
                <c:pt idx="2">
                  <c:v>9</c:v>
                </c:pt>
                <c:pt idx="3">
                  <c:v>59</c:v>
                </c:pt>
                <c:pt idx="4">
                  <c:v>40</c:v>
                </c:pt>
                <c:pt idx="5">
                  <c:v>0</c:v>
                </c:pt>
              </c:numCache>
            </c:numRef>
          </c:val>
          <c:extLst>
            <c:ext xmlns:c16="http://schemas.microsoft.com/office/drawing/2014/chart" uri="{C3380CC4-5D6E-409C-BE32-E72D297353CC}">
              <c16:uniqueId val="{00000001-E4B5-4498-AAE9-2D13DEA49416}"/>
            </c:ext>
          </c:extLst>
        </c:ser>
        <c:dLbls>
          <c:showLegendKey val="0"/>
          <c:showVal val="1"/>
          <c:showCatName val="0"/>
          <c:showSerName val="0"/>
          <c:showPercent val="0"/>
          <c:showBubbleSize val="0"/>
        </c:dLbls>
        <c:gapWidth val="150"/>
        <c:shape val="box"/>
        <c:axId val="278365328"/>
        <c:axId val="278363368"/>
        <c:axId val="0"/>
      </c:bar3DChart>
      <c:catAx>
        <c:axId val="278365328"/>
        <c:scaling>
          <c:orientation val="minMax"/>
        </c:scaling>
        <c:delete val="0"/>
        <c:axPos val="l"/>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crossAx val="278363368"/>
        <c:crosses val="autoZero"/>
        <c:auto val="1"/>
        <c:lblAlgn val="ctr"/>
        <c:lblOffset val="100"/>
        <c:noMultiLvlLbl val="0"/>
      </c:catAx>
      <c:valAx>
        <c:axId val="278363368"/>
        <c:scaling>
          <c:orientation val="minMax"/>
        </c:scaling>
        <c:delete val="0"/>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crossAx val="278365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percentStacked"/>
        <c:varyColors val="0"/>
        <c:ser>
          <c:idx val="0"/>
          <c:order val="0"/>
          <c:tx>
            <c:strRef>
              <c:f>Hoja1!$B$1</c:f>
              <c:strCache>
                <c:ptCount val="1"/>
                <c:pt idx="0">
                  <c:v>2020</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0"/>
                  <c:y val="-1.71418137041569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B0-438D-B45A-38EE5834A8C1}"/>
                </c:ext>
              </c:extLst>
            </c:dLbl>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2"/>
                <c:pt idx="0">
                  <c:v>Consultas Médicas</c:v>
                </c:pt>
                <c:pt idx="1">
                  <c:v>Consulta Psicológica</c:v>
                </c:pt>
              </c:strCache>
            </c:strRef>
          </c:cat>
          <c:val>
            <c:numRef>
              <c:f>Hoja1!$B$2:$B$7</c:f>
              <c:numCache>
                <c:formatCode>General</c:formatCode>
                <c:ptCount val="2"/>
                <c:pt idx="0">
                  <c:v>193</c:v>
                </c:pt>
                <c:pt idx="1">
                  <c:v>591</c:v>
                </c:pt>
              </c:numCache>
            </c:numRef>
          </c:val>
          <c:extLst>
            <c:ext xmlns:c16="http://schemas.microsoft.com/office/drawing/2014/chart" uri="{C3380CC4-5D6E-409C-BE32-E72D297353CC}">
              <c16:uniqueId val="{00000001-06B0-438D-B45A-38EE5834A8C1}"/>
            </c:ext>
          </c:extLst>
        </c:ser>
        <c:ser>
          <c:idx val="1"/>
          <c:order val="1"/>
          <c:tx>
            <c:strRef>
              <c:f>Hoja1!$C$1</c:f>
              <c:strCache>
                <c:ptCount val="1"/>
                <c:pt idx="0">
                  <c:v>2021</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1653929049720132E-16"/>
                  <c:y val="7.34649158749575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B0-438D-B45A-38EE5834A8C1}"/>
                </c:ext>
              </c:extLst>
            </c:dLbl>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2"/>
                <c:pt idx="0">
                  <c:v>Consultas Médicas</c:v>
                </c:pt>
                <c:pt idx="1">
                  <c:v>Consulta Psicológica</c:v>
                </c:pt>
              </c:strCache>
            </c:strRef>
          </c:cat>
          <c:val>
            <c:numRef>
              <c:f>Hoja1!$C$2:$C$7</c:f>
              <c:numCache>
                <c:formatCode>General</c:formatCode>
                <c:ptCount val="2"/>
                <c:pt idx="0">
                  <c:v>735</c:v>
                </c:pt>
                <c:pt idx="1">
                  <c:v>822</c:v>
                </c:pt>
              </c:numCache>
            </c:numRef>
          </c:val>
          <c:extLst>
            <c:ext xmlns:c16="http://schemas.microsoft.com/office/drawing/2014/chart" uri="{C3380CC4-5D6E-409C-BE32-E72D297353CC}">
              <c16:uniqueId val="{00000003-06B0-438D-B45A-38EE5834A8C1}"/>
            </c:ext>
          </c:extLst>
        </c:ser>
        <c:dLbls>
          <c:showLegendKey val="0"/>
          <c:showVal val="1"/>
          <c:showCatName val="0"/>
          <c:showSerName val="0"/>
          <c:showPercent val="0"/>
          <c:showBubbleSize val="0"/>
        </c:dLbls>
        <c:gapWidth val="150"/>
        <c:shape val="box"/>
        <c:axId val="278368464"/>
        <c:axId val="278364152"/>
        <c:axId val="0"/>
      </c:bar3DChart>
      <c:catAx>
        <c:axId val="278368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crossAx val="278364152"/>
        <c:crosses val="autoZero"/>
        <c:auto val="1"/>
        <c:lblAlgn val="ctr"/>
        <c:lblOffset val="100"/>
        <c:noMultiLvlLbl val="0"/>
      </c:catAx>
      <c:valAx>
        <c:axId val="2783641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crossAx val="278368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128" b="1" i="0" u="none" strike="noStrike" kern="1200" baseline="0">
                <a:solidFill>
                  <a:schemeClr val="tx1">
                    <a:lumMod val="65000"/>
                    <a:lumOff val="35000"/>
                  </a:schemeClr>
                </a:solidFill>
                <a:latin typeface="+mn-lt"/>
                <a:ea typeface="+mn-ea"/>
                <a:cs typeface="+mn-cs"/>
              </a:defRPr>
            </a:pPr>
            <a:r>
              <a:rPr lang="es-CL" dirty="0" smtClean="0"/>
              <a:t>Controles IRA/ERA</a:t>
            </a:r>
            <a:endParaRPr lang="es-CL" dirty="0"/>
          </a:p>
        </c:rich>
      </c:tx>
      <c:overlay val="0"/>
      <c:spPr>
        <a:noFill/>
        <a:ln>
          <a:noFill/>
        </a:ln>
        <a:effectLst/>
      </c:spPr>
      <c:txPr>
        <a:bodyPr rot="0" spcFirstLastPara="1" vertOverflow="ellipsis" vert="horz" wrap="square" anchor="ctr" anchorCtr="1"/>
        <a:lstStyle/>
        <a:p>
          <a:pPr>
            <a:defRPr lang="es-ES" sz="2128" b="1" i="0" u="none" strike="noStrike" kern="1200" baseline="0">
              <a:solidFill>
                <a:schemeClr val="tx1">
                  <a:lumMod val="65000"/>
                  <a:lumOff val="35000"/>
                </a:schemeClr>
              </a:solidFill>
              <a:latin typeface="+mn-lt"/>
              <a:ea typeface="+mn-ea"/>
              <a:cs typeface="+mn-cs"/>
            </a:defRPr>
          </a:pPr>
          <a:endParaRPr lang="es-C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percentStacked"/>
        <c:varyColors val="0"/>
        <c:ser>
          <c:idx val="0"/>
          <c:order val="0"/>
          <c:tx>
            <c:strRef>
              <c:f>Hoja1!$B$1</c:f>
              <c:strCache>
                <c:ptCount val="1"/>
                <c:pt idx="0">
                  <c:v>2020</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5891905013958605E-3"/>
                  <c:y val="-7.3464915874958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6D-4030-BDDD-28EF540149F8}"/>
                </c:ext>
              </c:extLst>
            </c:dLbl>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2"/>
                <c:pt idx="0">
                  <c:v>Médico</c:v>
                </c:pt>
                <c:pt idx="1">
                  <c:v>Kinesiólogo</c:v>
                </c:pt>
              </c:strCache>
            </c:strRef>
          </c:cat>
          <c:val>
            <c:numRef>
              <c:f>Hoja1!$B$2:$B$7</c:f>
              <c:numCache>
                <c:formatCode>General</c:formatCode>
                <c:ptCount val="2"/>
                <c:pt idx="0">
                  <c:v>93</c:v>
                </c:pt>
                <c:pt idx="1">
                  <c:v>570</c:v>
                </c:pt>
              </c:numCache>
            </c:numRef>
          </c:val>
          <c:extLst>
            <c:ext xmlns:c16="http://schemas.microsoft.com/office/drawing/2014/chart" uri="{C3380CC4-5D6E-409C-BE32-E72D297353CC}">
              <c16:uniqueId val="{00000001-516D-4030-BDDD-28EF540149F8}"/>
            </c:ext>
          </c:extLst>
        </c:ser>
        <c:ser>
          <c:idx val="1"/>
          <c:order val="1"/>
          <c:tx>
            <c:strRef>
              <c:f>Hoja1!$C$1</c:f>
              <c:strCache>
                <c:ptCount val="1"/>
                <c:pt idx="0">
                  <c:v>2021</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1783810027916056E-3"/>
                  <c:y val="1.22441526458264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16D-4030-BDDD-28EF540149F8}"/>
                </c:ext>
              </c:extLst>
            </c:dLbl>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2"/>
                <c:pt idx="0">
                  <c:v>Médico</c:v>
                </c:pt>
                <c:pt idx="1">
                  <c:v>Kinesiólogo</c:v>
                </c:pt>
              </c:strCache>
            </c:strRef>
          </c:cat>
          <c:val>
            <c:numRef>
              <c:f>Hoja1!$C$2:$C$7</c:f>
              <c:numCache>
                <c:formatCode>General</c:formatCode>
                <c:ptCount val="2"/>
                <c:pt idx="0">
                  <c:v>201</c:v>
                </c:pt>
                <c:pt idx="1">
                  <c:v>516</c:v>
                </c:pt>
              </c:numCache>
            </c:numRef>
          </c:val>
          <c:extLst>
            <c:ext xmlns:c16="http://schemas.microsoft.com/office/drawing/2014/chart" uri="{C3380CC4-5D6E-409C-BE32-E72D297353CC}">
              <c16:uniqueId val="{00000003-516D-4030-BDDD-28EF540149F8}"/>
            </c:ext>
          </c:extLst>
        </c:ser>
        <c:dLbls>
          <c:showLegendKey val="0"/>
          <c:showVal val="1"/>
          <c:showCatName val="0"/>
          <c:showSerName val="0"/>
          <c:showPercent val="0"/>
          <c:showBubbleSize val="0"/>
        </c:dLbls>
        <c:gapWidth val="150"/>
        <c:shape val="box"/>
        <c:axId val="280148736"/>
        <c:axId val="280144816"/>
        <c:axId val="0"/>
      </c:bar3DChart>
      <c:catAx>
        <c:axId val="280148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crossAx val="280144816"/>
        <c:crosses val="autoZero"/>
        <c:auto val="1"/>
        <c:lblAlgn val="ctr"/>
        <c:lblOffset val="100"/>
        <c:noMultiLvlLbl val="0"/>
      </c:catAx>
      <c:valAx>
        <c:axId val="2801448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crossAx val="280148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546948442256911"/>
          <c:y val="7.9109566655335223E-2"/>
          <c:w val="0.82351829197418569"/>
          <c:h val="0.834763328242208"/>
        </c:manualLayout>
      </c:layout>
      <c:bar3DChart>
        <c:barDir val="col"/>
        <c:grouping val="percentStacked"/>
        <c:varyColors val="0"/>
        <c:ser>
          <c:idx val="0"/>
          <c:order val="0"/>
          <c:tx>
            <c:strRef>
              <c:f>Hoja1!$B$1</c:f>
              <c:strCache>
                <c:ptCount val="1"/>
                <c:pt idx="0">
                  <c:v>2020</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5.8269645248600699E-17"/>
                  <c:y val="-0.105299712754107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A2-4D31-A6F0-86470F1ABB24}"/>
                </c:ext>
              </c:extLst>
            </c:dLbl>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Dependencia Severa</c:v>
                </c:pt>
                <c:pt idx="1">
                  <c:v>Paliativos</c:v>
                </c:pt>
                <c:pt idx="2">
                  <c:v>Otras visitas</c:v>
                </c:pt>
              </c:strCache>
            </c:strRef>
          </c:cat>
          <c:val>
            <c:numRef>
              <c:f>Hoja1!$B$2:$B$4</c:f>
              <c:numCache>
                <c:formatCode>General</c:formatCode>
                <c:ptCount val="3"/>
                <c:pt idx="0">
                  <c:v>174</c:v>
                </c:pt>
                <c:pt idx="1">
                  <c:v>98</c:v>
                </c:pt>
                <c:pt idx="2">
                  <c:v>973</c:v>
                </c:pt>
              </c:numCache>
            </c:numRef>
          </c:val>
          <c:extLst>
            <c:ext xmlns:c16="http://schemas.microsoft.com/office/drawing/2014/chart" uri="{C3380CC4-5D6E-409C-BE32-E72D297353CC}">
              <c16:uniqueId val="{00000001-90A2-4D31-A6F0-86470F1ABB24}"/>
            </c:ext>
          </c:extLst>
        </c:ser>
        <c:ser>
          <c:idx val="1"/>
          <c:order val="1"/>
          <c:tx>
            <c:strRef>
              <c:f>Hoja1!$C$1</c:f>
              <c:strCache>
                <c:ptCount val="1"/>
                <c:pt idx="0">
                  <c:v>2021</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5.8269645248600699E-17"/>
                  <c:y val="6.12207632291320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0A2-4D31-A6F0-86470F1ABB24}"/>
                </c:ext>
              </c:extLst>
            </c:dLbl>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Dependencia Severa</c:v>
                </c:pt>
                <c:pt idx="1">
                  <c:v>Paliativos</c:v>
                </c:pt>
                <c:pt idx="2">
                  <c:v>Otras visitas</c:v>
                </c:pt>
              </c:strCache>
            </c:strRef>
          </c:cat>
          <c:val>
            <c:numRef>
              <c:f>Hoja1!$C$2:$C$4</c:f>
              <c:numCache>
                <c:formatCode>General</c:formatCode>
                <c:ptCount val="3"/>
                <c:pt idx="0">
                  <c:v>167</c:v>
                </c:pt>
                <c:pt idx="1">
                  <c:v>417</c:v>
                </c:pt>
                <c:pt idx="2">
                  <c:v>300</c:v>
                </c:pt>
              </c:numCache>
            </c:numRef>
          </c:val>
          <c:extLst>
            <c:ext xmlns:c16="http://schemas.microsoft.com/office/drawing/2014/chart" uri="{C3380CC4-5D6E-409C-BE32-E72D297353CC}">
              <c16:uniqueId val="{00000003-90A2-4D31-A6F0-86470F1ABB24}"/>
            </c:ext>
          </c:extLst>
        </c:ser>
        <c:dLbls>
          <c:showLegendKey val="0"/>
          <c:showVal val="1"/>
          <c:showCatName val="0"/>
          <c:showSerName val="0"/>
          <c:showPercent val="0"/>
          <c:showBubbleSize val="0"/>
        </c:dLbls>
        <c:gapWidth val="150"/>
        <c:shape val="box"/>
        <c:axId val="280147560"/>
        <c:axId val="280146776"/>
        <c:axId val="0"/>
      </c:bar3DChart>
      <c:catAx>
        <c:axId val="2801475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crossAx val="280146776"/>
        <c:crosses val="autoZero"/>
        <c:auto val="1"/>
        <c:lblAlgn val="ctr"/>
        <c:lblOffset val="100"/>
        <c:noMultiLvlLbl val="0"/>
      </c:catAx>
      <c:valAx>
        <c:axId val="2801467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crossAx val="280147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percentStacked"/>
        <c:varyColors val="0"/>
        <c:ser>
          <c:idx val="0"/>
          <c:order val="0"/>
          <c:tx>
            <c:strRef>
              <c:f>Hoja1!$B$1</c:f>
              <c:strCache>
                <c:ptCount val="1"/>
                <c:pt idx="0">
                  <c:v>2019</c:v>
                </c:pt>
              </c:strCache>
            </c:strRef>
          </c:tx>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2"/>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Hoja1!$A$2:$A$5</c:f>
              <c:strCache>
                <c:ptCount val="4"/>
                <c:pt idx="0">
                  <c:v>Reclamos</c:v>
                </c:pt>
                <c:pt idx="1">
                  <c:v>Felicitaciones</c:v>
                </c:pt>
                <c:pt idx="2">
                  <c:v>Solicitudes Ley de Transparencia</c:v>
                </c:pt>
                <c:pt idx="3">
                  <c:v>Sugerencias</c:v>
                </c:pt>
              </c:strCache>
            </c:strRef>
          </c:cat>
          <c:val>
            <c:numRef>
              <c:f>Hoja1!$B$2:$B$5</c:f>
              <c:numCache>
                <c:formatCode>General</c:formatCode>
                <c:ptCount val="4"/>
                <c:pt idx="0">
                  <c:v>41</c:v>
                </c:pt>
                <c:pt idx="1">
                  <c:v>65</c:v>
                </c:pt>
                <c:pt idx="2">
                  <c:v>31</c:v>
                </c:pt>
                <c:pt idx="3">
                  <c:v>2</c:v>
                </c:pt>
              </c:numCache>
            </c:numRef>
          </c:val>
          <c:extLst>
            <c:ext xmlns:c16="http://schemas.microsoft.com/office/drawing/2014/chart" uri="{C3380CC4-5D6E-409C-BE32-E72D297353CC}">
              <c16:uniqueId val="{00000000-9CE6-4927-98BC-41EF2F3A42D9}"/>
            </c:ext>
          </c:extLst>
        </c:ser>
        <c:ser>
          <c:idx val="1"/>
          <c:order val="1"/>
          <c:tx>
            <c:strRef>
              <c:f>Hoja1!$C$1</c:f>
              <c:strCache>
                <c:ptCount val="1"/>
                <c:pt idx="0">
                  <c:v>2020</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2"/>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Hoja1!$A$2:$A$5</c:f>
              <c:strCache>
                <c:ptCount val="4"/>
                <c:pt idx="0">
                  <c:v>Reclamos</c:v>
                </c:pt>
                <c:pt idx="1">
                  <c:v>Felicitaciones</c:v>
                </c:pt>
                <c:pt idx="2">
                  <c:v>Solicitudes Ley de Transparencia</c:v>
                </c:pt>
                <c:pt idx="3">
                  <c:v>Sugerencias</c:v>
                </c:pt>
              </c:strCache>
            </c:strRef>
          </c:cat>
          <c:val>
            <c:numRef>
              <c:f>Hoja1!$C$2:$C$5</c:f>
              <c:numCache>
                <c:formatCode>General</c:formatCode>
                <c:ptCount val="4"/>
                <c:pt idx="0">
                  <c:v>34</c:v>
                </c:pt>
                <c:pt idx="1">
                  <c:v>59</c:v>
                </c:pt>
                <c:pt idx="2">
                  <c:v>21</c:v>
                </c:pt>
                <c:pt idx="3">
                  <c:v>6</c:v>
                </c:pt>
              </c:numCache>
            </c:numRef>
          </c:val>
          <c:extLst>
            <c:ext xmlns:c16="http://schemas.microsoft.com/office/drawing/2014/chart" uri="{C3380CC4-5D6E-409C-BE32-E72D297353CC}">
              <c16:uniqueId val="{00000001-9CE6-4927-98BC-41EF2F3A42D9}"/>
            </c:ext>
          </c:extLst>
        </c:ser>
        <c:ser>
          <c:idx val="2"/>
          <c:order val="2"/>
          <c:tx>
            <c:strRef>
              <c:f>Hoja1!$D$1</c:f>
              <c:strCache>
                <c:ptCount val="1"/>
                <c:pt idx="0">
                  <c:v>2021</c:v>
                </c:pt>
              </c:strCache>
            </c:strRef>
          </c:tx>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Hoja1!$A$2:$A$5</c:f>
              <c:strCache>
                <c:ptCount val="4"/>
                <c:pt idx="0">
                  <c:v>Reclamos</c:v>
                </c:pt>
                <c:pt idx="1">
                  <c:v>Felicitaciones</c:v>
                </c:pt>
                <c:pt idx="2">
                  <c:v>Solicitudes Ley de Transparencia</c:v>
                </c:pt>
                <c:pt idx="3">
                  <c:v>Sugerencias</c:v>
                </c:pt>
              </c:strCache>
            </c:strRef>
          </c:cat>
          <c:val>
            <c:numRef>
              <c:f>Hoja1!$D$2:$D$5</c:f>
              <c:numCache>
                <c:formatCode>General</c:formatCode>
                <c:ptCount val="4"/>
                <c:pt idx="0">
                  <c:v>39</c:v>
                </c:pt>
                <c:pt idx="1">
                  <c:v>33</c:v>
                </c:pt>
                <c:pt idx="2">
                  <c:v>21</c:v>
                </c:pt>
                <c:pt idx="3">
                  <c:v>2</c:v>
                </c:pt>
              </c:numCache>
            </c:numRef>
          </c:val>
          <c:extLst>
            <c:ext xmlns:c16="http://schemas.microsoft.com/office/drawing/2014/chart" uri="{C3380CC4-5D6E-409C-BE32-E72D297353CC}">
              <c16:uniqueId val="{00000002-9CE6-4927-98BC-41EF2F3A42D9}"/>
            </c:ext>
          </c:extLst>
        </c:ser>
        <c:dLbls>
          <c:showLegendKey val="0"/>
          <c:showVal val="1"/>
          <c:showCatName val="0"/>
          <c:showSerName val="0"/>
          <c:showPercent val="0"/>
          <c:showBubbleSize val="0"/>
        </c:dLbls>
        <c:gapWidth val="150"/>
        <c:shape val="box"/>
        <c:axId val="283017248"/>
        <c:axId val="283018816"/>
        <c:axId val="0"/>
      </c:bar3DChart>
      <c:catAx>
        <c:axId val="283017248"/>
        <c:scaling>
          <c:orientation val="minMax"/>
        </c:scaling>
        <c:delete val="0"/>
        <c:axPos val="l"/>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crossAx val="283018816"/>
        <c:crosses val="autoZero"/>
        <c:auto val="1"/>
        <c:lblAlgn val="ctr"/>
        <c:lblOffset val="100"/>
        <c:noMultiLvlLbl val="0"/>
      </c:catAx>
      <c:valAx>
        <c:axId val="283018816"/>
        <c:scaling>
          <c:orientation val="minMax"/>
        </c:scaling>
        <c:delete val="0"/>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crossAx val="283017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Hoja1!$B$1</c:f>
              <c:strCache>
                <c:ptCount val="1"/>
                <c:pt idx="0">
                  <c:v>2019</c:v>
                </c:pt>
              </c:strCache>
            </c:strRef>
          </c:tx>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2"/>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Hoja1!$A$2:$A$7</c:f>
              <c:strCache>
                <c:ptCount val="6"/>
                <c:pt idx="0">
                  <c:v>Tiempo de espera por atención</c:v>
                </c:pt>
                <c:pt idx="1">
                  <c:v>Trato</c:v>
                </c:pt>
                <c:pt idx="2">
                  <c:v>Procedimientos Administrativos</c:v>
                </c:pt>
                <c:pt idx="3">
                  <c:v>Competencia Técnica</c:v>
                </c:pt>
                <c:pt idx="4">
                  <c:v>Información</c:v>
                </c:pt>
                <c:pt idx="5">
                  <c:v>Infraestructura</c:v>
                </c:pt>
              </c:strCache>
            </c:strRef>
          </c:cat>
          <c:val>
            <c:numRef>
              <c:f>Hoja1!$B$2:$B$7</c:f>
              <c:numCache>
                <c:formatCode>General</c:formatCode>
                <c:ptCount val="6"/>
                <c:pt idx="0">
                  <c:v>4</c:v>
                </c:pt>
                <c:pt idx="1">
                  <c:v>12</c:v>
                </c:pt>
                <c:pt idx="2">
                  <c:v>10</c:v>
                </c:pt>
                <c:pt idx="3">
                  <c:v>7</c:v>
                </c:pt>
                <c:pt idx="4">
                  <c:v>2</c:v>
                </c:pt>
                <c:pt idx="5">
                  <c:v>5</c:v>
                </c:pt>
              </c:numCache>
            </c:numRef>
          </c:val>
          <c:extLst>
            <c:ext xmlns:c16="http://schemas.microsoft.com/office/drawing/2014/chart" uri="{C3380CC4-5D6E-409C-BE32-E72D297353CC}">
              <c16:uniqueId val="{00000000-516F-42BF-899B-5EE5552A753E}"/>
            </c:ext>
          </c:extLst>
        </c:ser>
        <c:ser>
          <c:idx val="1"/>
          <c:order val="1"/>
          <c:tx>
            <c:strRef>
              <c:f>Hoja1!$C$1</c:f>
              <c:strCache>
                <c:ptCount val="1"/>
                <c:pt idx="0">
                  <c:v>2020</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2"/>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Hoja1!$A$2:$A$7</c:f>
              <c:strCache>
                <c:ptCount val="6"/>
                <c:pt idx="0">
                  <c:v>Tiempo de espera por atención</c:v>
                </c:pt>
                <c:pt idx="1">
                  <c:v>Trato</c:v>
                </c:pt>
                <c:pt idx="2">
                  <c:v>Procedimientos Administrativos</c:v>
                </c:pt>
                <c:pt idx="3">
                  <c:v>Competencia Técnica</c:v>
                </c:pt>
                <c:pt idx="4">
                  <c:v>Información</c:v>
                </c:pt>
                <c:pt idx="5">
                  <c:v>Infraestructura</c:v>
                </c:pt>
              </c:strCache>
            </c:strRef>
          </c:cat>
          <c:val>
            <c:numRef>
              <c:f>Hoja1!$C$2:$C$7</c:f>
              <c:numCache>
                <c:formatCode>General</c:formatCode>
                <c:ptCount val="6"/>
                <c:pt idx="0">
                  <c:v>6</c:v>
                </c:pt>
                <c:pt idx="1">
                  <c:v>4</c:v>
                </c:pt>
                <c:pt idx="2">
                  <c:v>9</c:v>
                </c:pt>
                <c:pt idx="3">
                  <c:v>13</c:v>
                </c:pt>
                <c:pt idx="4">
                  <c:v>0</c:v>
                </c:pt>
                <c:pt idx="5">
                  <c:v>2</c:v>
                </c:pt>
              </c:numCache>
            </c:numRef>
          </c:val>
          <c:extLst>
            <c:ext xmlns:c16="http://schemas.microsoft.com/office/drawing/2014/chart" uri="{C3380CC4-5D6E-409C-BE32-E72D297353CC}">
              <c16:uniqueId val="{00000001-516F-42BF-899B-5EE5552A753E}"/>
            </c:ext>
          </c:extLst>
        </c:ser>
        <c:ser>
          <c:idx val="2"/>
          <c:order val="2"/>
          <c:tx>
            <c:strRef>
              <c:f>Hoja1!$D$1</c:f>
              <c:strCache>
                <c:ptCount val="1"/>
                <c:pt idx="0">
                  <c:v>2021</c:v>
                </c:pt>
              </c:strCache>
            </c:strRef>
          </c:tx>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Hoja1!$A$2:$A$7</c:f>
              <c:strCache>
                <c:ptCount val="6"/>
                <c:pt idx="0">
                  <c:v>Tiempo de espera por atención</c:v>
                </c:pt>
                <c:pt idx="1">
                  <c:v>Trato</c:v>
                </c:pt>
                <c:pt idx="2">
                  <c:v>Procedimientos Administrativos</c:v>
                </c:pt>
                <c:pt idx="3">
                  <c:v>Competencia Técnica</c:v>
                </c:pt>
                <c:pt idx="4">
                  <c:v>Información</c:v>
                </c:pt>
                <c:pt idx="5">
                  <c:v>Infraestructura</c:v>
                </c:pt>
              </c:strCache>
            </c:strRef>
          </c:cat>
          <c:val>
            <c:numRef>
              <c:f>Hoja1!$D$2:$D$7</c:f>
              <c:numCache>
                <c:formatCode>General</c:formatCode>
                <c:ptCount val="6"/>
                <c:pt idx="0">
                  <c:v>4</c:v>
                </c:pt>
                <c:pt idx="1">
                  <c:v>11</c:v>
                </c:pt>
                <c:pt idx="2">
                  <c:v>10</c:v>
                </c:pt>
                <c:pt idx="3">
                  <c:v>8</c:v>
                </c:pt>
                <c:pt idx="4">
                  <c:v>2</c:v>
                </c:pt>
                <c:pt idx="5">
                  <c:v>4</c:v>
                </c:pt>
              </c:numCache>
            </c:numRef>
          </c:val>
          <c:extLst>
            <c:ext xmlns:c16="http://schemas.microsoft.com/office/drawing/2014/chart" uri="{C3380CC4-5D6E-409C-BE32-E72D297353CC}">
              <c16:uniqueId val="{00000002-516F-42BF-899B-5EE5552A753E}"/>
            </c:ext>
          </c:extLst>
        </c:ser>
        <c:dLbls>
          <c:showLegendKey val="0"/>
          <c:showVal val="1"/>
          <c:showCatName val="0"/>
          <c:showSerName val="0"/>
          <c:showPercent val="0"/>
          <c:showBubbleSize val="0"/>
        </c:dLbls>
        <c:gapWidth val="150"/>
        <c:shape val="box"/>
        <c:axId val="193595136"/>
        <c:axId val="193597096"/>
        <c:axId val="0"/>
      </c:bar3DChart>
      <c:catAx>
        <c:axId val="193595136"/>
        <c:scaling>
          <c:orientation val="minMax"/>
        </c:scaling>
        <c:delete val="0"/>
        <c:axPos val="l"/>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crossAx val="193597096"/>
        <c:crosses val="autoZero"/>
        <c:auto val="1"/>
        <c:lblAlgn val="ctr"/>
        <c:lblOffset val="100"/>
        <c:noMultiLvlLbl val="0"/>
      </c:catAx>
      <c:valAx>
        <c:axId val="193597096"/>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crossAx val="193595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200" b="0" i="0" u="none" strike="noStrike" kern="1200" cap="all" baseline="0">
                <a:solidFill>
                  <a:schemeClr val="lt1"/>
                </a:solidFill>
                <a:latin typeface="+mn-lt"/>
                <a:ea typeface="+mn-ea"/>
                <a:cs typeface="+mn-cs"/>
              </a:defRPr>
            </a:pPr>
            <a:r>
              <a:rPr lang="es-CL" sz="1100" dirty="0"/>
              <a:t>Promedio Días Estada</a:t>
            </a:r>
          </a:p>
        </c:rich>
      </c:tx>
      <c:overlay val="0"/>
      <c:spPr>
        <a:noFill/>
        <a:ln>
          <a:noFill/>
        </a:ln>
        <a:effectLst/>
      </c:spPr>
      <c:txPr>
        <a:bodyPr rot="0" spcFirstLastPara="1" vertOverflow="ellipsis" vert="horz" wrap="square" anchor="ctr" anchorCtr="1"/>
        <a:lstStyle/>
        <a:p>
          <a:pPr>
            <a:defRPr lang="es-ES" sz="2200" b="0" i="0" u="none" strike="noStrike" kern="1200" cap="all" baseline="0">
              <a:solidFill>
                <a:schemeClr val="lt1"/>
              </a:solidFill>
              <a:latin typeface="+mn-lt"/>
              <a:ea typeface="+mn-ea"/>
              <a:cs typeface="+mn-cs"/>
            </a:defRPr>
          </a:pPr>
          <a:endParaRPr lang="es-CL"/>
        </a:p>
      </c:txPr>
    </c:title>
    <c:autoTitleDeleted val="0"/>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Hoja1!$B$1</c:f>
              <c:strCache>
                <c:ptCount val="1"/>
                <c:pt idx="0">
                  <c:v>2019</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s-ES" sz="1197" b="1" i="0" u="none" strike="noStrike" kern="1200" baseline="0">
                    <a:solidFill>
                      <a:schemeClr val="lt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Hoja1!$A$2</c:f>
              <c:strCache>
                <c:ptCount val="1"/>
                <c:pt idx="0">
                  <c:v>Promedio Días de Estada</c:v>
                </c:pt>
              </c:strCache>
            </c:strRef>
          </c:cat>
          <c:val>
            <c:numRef>
              <c:f>Hoja1!$B$2</c:f>
              <c:numCache>
                <c:formatCode>General</c:formatCode>
                <c:ptCount val="1"/>
                <c:pt idx="0">
                  <c:v>6.9</c:v>
                </c:pt>
              </c:numCache>
            </c:numRef>
          </c:val>
          <c:extLst>
            <c:ext xmlns:c16="http://schemas.microsoft.com/office/drawing/2014/chart" uri="{C3380CC4-5D6E-409C-BE32-E72D297353CC}">
              <c16:uniqueId val="{00000000-4A93-4B6C-A78C-05BD3E17095F}"/>
            </c:ext>
          </c:extLst>
        </c:ser>
        <c:ser>
          <c:idx val="1"/>
          <c:order val="1"/>
          <c:tx>
            <c:strRef>
              <c:f>Hoja1!$C$1</c:f>
              <c:strCache>
                <c:ptCount val="1"/>
                <c:pt idx="0">
                  <c:v>2020</c:v>
                </c:pt>
              </c:strCache>
            </c:strRef>
          </c:tx>
          <c:spPr>
            <a:solidFill>
              <a:schemeClr val="accent3">
                <a:alpha val="88000"/>
              </a:schemeClr>
            </a:solidFill>
            <a:ln>
              <a:solidFill>
                <a:schemeClr val="accent3">
                  <a:lumMod val="50000"/>
                </a:schemeClr>
              </a:solidFill>
            </a:ln>
            <a:effectLst/>
            <a:scene3d>
              <a:camera prst="orthographicFront"/>
              <a:lightRig rig="threePt" dir="t"/>
            </a:scene3d>
            <a:sp3d prstMaterial="flat">
              <a:contourClr>
                <a:schemeClr val="accent3">
                  <a:lumMod val="50000"/>
                </a:schemeClr>
              </a:contourClr>
            </a:sp3d>
          </c:spPr>
          <c:invertIfNegative val="0"/>
          <c:dLbls>
            <c:spPr>
              <a:solidFill>
                <a:schemeClr val="accent3">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s-ES" sz="1197" b="1" i="0" u="none" strike="noStrike" kern="1200" baseline="0">
                    <a:solidFill>
                      <a:schemeClr val="lt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Hoja1!$A$2</c:f>
              <c:strCache>
                <c:ptCount val="1"/>
                <c:pt idx="0">
                  <c:v>Promedio Días de Estada</c:v>
                </c:pt>
              </c:strCache>
            </c:strRef>
          </c:cat>
          <c:val>
            <c:numRef>
              <c:f>Hoja1!$C$2</c:f>
              <c:numCache>
                <c:formatCode>General</c:formatCode>
                <c:ptCount val="1"/>
                <c:pt idx="0">
                  <c:v>9.3000000000000007</c:v>
                </c:pt>
              </c:numCache>
            </c:numRef>
          </c:val>
          <c:extLst>
            <c:ext xmlns:c16="http://schemas.microsoft.com/office/drawing/2014/chart" uri="{C3380CC4-5D6E-409C-BE32-E72D297353CC}">
              <c16:uniqueId val="{00000001-4A93-4B6C-A78C-05BD3E17095F}"/>
            </c:ext>
          </c:extLst>
        </c:ser>
        <c:ser>
          <c:idx val="2"/>
          <c:order val="2"/>
          <c:tx>
            <c:strRef>
              <c:f>Hoja1!$D$1</c:f>
              <c:strCache>
                <c:ptCount val="1"/>
                <c:pt idx="0">
                  <c:v>2021</c:v>
                </c:pt>
              </c:strCache>
            </c:strRef>
          </c:tx>
          <c:spPr>
            <a:solidFill>
              <a:schemeClr val="accent5">
                <a:alpha val="88000"/>
              </a:schemeClr>
            </a:solidFill>
            <a:ln>
              <a:solidFill>
                <a:schemeClr val="accent5">
                  <a:lumMod val="50000"/>
                </a:schemeClr>
              </a:solidFill>
            </a:ln>
            <a:effectLst/>
            <a:scene3d>
              <a:camera prst="orthographicFront"/>
              <a:lightRig rig="threePt" dir="t"/>
            </a:scene3d>
            <a:sp3d prstMaterial="flat">
              <a:contourClr>
                <a:schemeClr val="accent5">
                  <a:lumMod val="50000"/>
                </a:schemeClr>
              </a:contourClr>
            </a:sp3d>
          </c:spPr>
          <c:invertIfNegative val="0"/>
          <c:dLbls>
            <c:spPr>
              <a:solidFill>
                <a:schemeClr val="accent5">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s-ES" sz="1197" b="1" i="0" u="none" strike="noStrike" kern="1200" baseline="0">
                    <a:solidFill>
                      <a:schemeClr val="lt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Hoja1!$A$2</c:f>
              <c:strCache>
                <c:ptCount val="1"/>
                <c:pt idx="0">
                  <c:v>Promedio Días de Estada</c:v>
                </c:pt>
              </c:strCache>
            </c:strRef>
          </c:cat>
          <c:val>
            <c:numRef>
              <c:f>Hoja1!$D$2</c:f>
              <c:numCache>
                <c:formatCode>General</c:formatCode>
                <c:ptCount val="1"/>
                <c:pt idx="0">
                  <c:v>7.2</c:v>
                </c:pt>
              </c:numCache>
            </c:numRef>
          </c:val>
          <c:extLst>
            <c:ext xmlns:c16="http://schemas.microsoft.com/office/drawing/2014/chart" uri="{C3380CC4-5D6E-409C-BE32-E72D297353CC}">
              <c16:uniqueId val="{00000002-4A93-4B6C-A78C-05BD3E17095F}"/>
            </c:ext>
          </c:extLst>
        </c:ser>
        <c:dLbls>
          <c:showLegendKey val="0"/>
          <c:showVal val="1"/>
          <c:showCatName val="0"/>
          <c:showSerName val="0"/>
          <c:showPercent val="0"/>
          <c:showBubbleSize val="0"/>
        </c:dLbls>
        <c:gapWidth val="84"/>
        <c:gapDepth val="53"/>
        <c:shape val="box"/>
        <c:axId val="283021560"/>
        <c:axId val="283025872"/>
        <c:axId val="407923808"/>
      </c:bar3DChart>
      <c:catAx>
        <c:axId val="2830215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lt1">
                    <a:lumMod val="75000"/>
                  </a:schemeClr>
                </a:solidFill>
                <a:latin typeface="+mn-lt"/>
                <a:ea typeface="+mn-ea"/>
                <a:cs typeface="+mn-cs"/>
              </a:defRPr>
            </a:pPr>
            <a:endParaRPr lang="es-CL"/>
          </a:p>
        </c:txPr>
        <c:crossAx val="283025872"/>
        <c:crosses val="autoZero"/>
        <c:auto val="1"/>
        <c:lblAlgn val="ctr"/>
        <c:lblOffset val="100"/>
        <c:noMultiLvlLbl val="0"/>
      </c:catAx>
      <c:valAx>
        <c:axId val="283025872"/>
        <c:scaling>
          <c:orientation val="minMax"/>
        </c:scaling>
        <c:delete val="1"/>
        <c:axPos val="l"/>
        <c:numFmt formatCode="General" sourceLinked="1"/>
        <c:majorTickMark val="out"/>
        <c:minorTickMark val="none"/>
        <c:tickLblPos val="none"/>
        <c:crossAx val="283021560"/>
        <c:crosses val="autoZero"/>
        <c:crossBetween val="between"/>
      </c:valAx>
      <c:serAx>
        <c:axId val="407923808"/>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lt1">
                    <a:lumMod val="75000"/>
                  </a:schemeClr>
                </a:solidFill>
                <a:latin typeface="+mn-lt"/>
                <a:ea typeface="+mn-ea"/>
                <a:cs typeface="+mn-cs"/>
              </a:defRPr>
            </a:pPr>
            <a:endParaRPr lang="es-CL"/>
          </a:p>
        </c:txPr>
        <c:crossAx val="283025872"/>
        <c:crosses val="autoZero"/>
      </c:serAx>
      <c:spPr>
        <a:noFill/>
        <a:ln>
          <a:noFill/>
        </a:ln>
        <a:effectLst/>
      </c:spPr>
    </c:plotArea>
    <c:legend>
      <c:legendPos val="t"/>
      <c:overlay val="0"/>
      <c:spPr>
        <a:noFill/>
        <a:ln>
          <a:noFill/>
        </a:ln>
        <a:effectLst/>
      </c:spPr>
      <c:txPr>
        <a:bodyPr rot="0" spcFirstLastPara="1" vertOverflow="ellipsis" vert="horz" wrap="square" anchor="ctr" anchorCtr="1"/>
        <a:lstStyle/>
        <a:p>
          <a:pPr>
            <a:defRPr lang="es-ES" sz="1197" b="0" i="0" u="none" strike="noStrike" kern="1200" baseline="0">
              <a:solidFill>
                <a:schemeClr val="lt1">
                  <a:lumMod val="75000"/>
                </a:schemeClr>
              </a:solidFill>
              <a:latin typeface="+mn-lt"/>
              <a:ea typeface="+mn-ea"/>
              <a:cs typeface="+mn-cs"/>
            </a:defRPr>
          </a:pPr>
          <a:endParaRPr lang="es-CL"/>
        </a:p>
      </c:txPr>
    </c:legend>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C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128" b="1" i="0" u="none" strike="noStrike" kern="1200" baseline="0">
                <a:solidFill>
                  <a:schemeClr val="tx1">
                    <a:lumMod val="65000"/>
                    <a:lumOff val="35000"/>
                  </a:schemeClr>
                </a:solidFill>
                <a:latin typeface="+mn-lt"/>
                <a:ea typeface="+mn-ea"/>
                <a:cs typeface="+mn-cs"/>
              </a:defRPr>
            </a:pPr>
            <a:r>
              <a:rPr lang="es-CL" dirty="0" smtClean="0"/>
              <a:t>Índice Ocupacional</a:t>
            </a:r>
            <a:endParaRPr lang="es-CL" dirty="0"/>
          </a:p>
        </c:rich>
      </c:tx>
      <c:layout>
        <c:manualLayout>
          <c:xMode val="edge"/>
          <c:yMode val="edge"/>
          <c:x val="0.42080262879638225"/>
          <c:y val="5.6323102170801498E-2"/>
        </c:manualLayout>
      </c:layout>
      <c:overlay val="0"/>
      <c:spPr>
        <a:noFill/>
        <a:ln>
          <a:noFill/>
        </a:ln>
        <a:effectLst/>
      </c:spPr>
      <c:txPr>
        <a:bodyPr rot="0" spcFirstLastPara="1" vertOverflow="ellipsis" vert="horz" wrap="square" anchor="ctr" anchorCtr="1"/>
        <a:lstStyle/>
        <a:p>
          <a:pPr>
            <a:defRPr lang="es-ES" sz="2128" b="1" i="0" u="none" strike="noStrike" kern="1200" baseline="0">
              <a:solidFill>
                <a:schemeClr val="tx1">
                  <a:lumMod val="65000"/>
                  <a:lumOff val="35000"/>
                </a:schemeClr>
              </a:solidFill>
              <a:latin typeface="+mn-lt"/>
              <a:ea typeface="+mn-ea"/>
              <a:cs typeface="+mn-cs"/>
            </a:defRPr>
          </a:pPr>
          <a:endParaRPr lang="es-C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Hoja1!$B$1</c:f>
              <c:strCache>
                <c:ptCount val="1"/>
                <c:pt idx="0">
                  <c:v>2019</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2"/>
                <c:pt idx="0">
                  <c:v>Camas Disponibles</c:v>
                </c:pt>
                <c:pt idx="1">
                  <c:v>Camas Ocupadas</c:v>
                </c:pt>
              </c:strCache>
            </c:strRef>
          </c:cat>
          <c:val>
            <c:numRef>
              <c:f>Hoja1!$B$2:$B$5</c:f>
              <c:numCache>
                <c:formatCode>General</c:formatCode>
                <c:ptCount val="3"/>
                <c:pt idx="0">
                  <c:v>6935</c:v>
                </c:pt>
                <c:pt idx="1">
                  <c:v>3232</c:v>
                </c:pt>
              </c:numCache>
            </c:numRef>
          </c:val>
          <c:extLst>
            <c:ext xmlns:c16="http://schemas.microsoft.com/office/drawing/2014/chart" uri="{C3380CC4-5D6E-409C-BE32-E72D297353CC}">
              <c16:uniqueId val="{00000000-A42B-4D2D-B3EB-A913222A762A}"/>
            </c:ext>
          </c:extLst>
        </c:ser>
        <c:ser>
          <c:idx val="1"/>
          <c:order val="1"/>
          <c:tx>
            <c:strRef>
              <c:f>Hoja1!$C$1</c:f>
              <c:strCache>
                <c:ptCount val="1"/>
                <c:pt idx="0">
                  <c:v>2020</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2"/>
                <c:pt idx="0">
                  <c:v>Camas Disponibles</c:v>
                </c:pt>
                <c:pt idx="1">
                  <c:v>Camas Ocupadas</c:v>
                </c:pt>
              </c:strCache>
            </c:strRef>
          </c:cat>
          <c:val>
            <c:numRef>
              <c:f>Hoja1!$C$2:$C$5</c:f>
              <c:numCache>
                <c:formatCode>General</c:formatCode>
                <c:ptCount val="3"/>
                <c:pt idx="0">
                  <c:v>6371</c:v>
                </c:pt>
                <c:pt idx="1">
                  <c:v>2558</c:v>
                </c:pt>
              </c:numCache>
            </c:numRef>
          </c:val>
          <c:extLst>
            <c:ext xmlns:c16="http://schemas.microsoft.com/office/drawing/2014/chart" uri="{C3380CC4-5D6E-409C-BE32-E72D297353CC}">
              <c16:uniqueId val="{00000001-A42B-4D2D-B3EB-A913222A762A}"/>
            </c:ext>
          </c:extLst>
        </c:ser>
        <c:ser>
          <c:idx val="2"/>
          <c:order val="2"/>
          <c:tx>
            <c:strRef>
              <c:f>Hoja1!$D$1</c:f>
              <c:strCache>
                <c:ptCount val="1"/>
                <c:pt idx="0">
                  <c:v>2021</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2"/>
                <c:pt idx="0">
                  <c:v>Camas Disponibles</c:v>
                </c:pt>
                <c:pt idx="1">
                  <c:v>Camas Ocupadas</c:v>
                </c:pt>
              </c:strCache>
            </c:strRef>
          </c:cat>
          <c:val>
            <c:numRef>
              <c:f>Hoja1!$D$2:$D$5</c:f>
              <c:numCache>
                <c:formatCode>General</c:formatCode>
                <c:ptCount val="3"/>
                <c:pt idx="0">
                  <c:v>6447</c:v>
                </c:pt>
                <c:pt idx="1">
                  <c:v>2427</c:v>
                </c:pt>
              </c:numCache>
            </c:numRef>
          </c:val>
          <c:extLst>
            <c:ext xmlns:c16="http://schemas.microsoft.com/office/drawing/2014/chart" uri="{C3380CC4-5D6E-409C-BE32-E72D297353CC}">
              <c16:uniqueId val="{00000002-A42B-4D2D-B3EB-A913222A762A}"/>
            </c:ext>
          </c:extLst>
        </c:ser>
        <c:dLbls>
          <c:showLegendKey val="0"/>
          <c:showVal val="1"/>
          <c:showCatName val="0"/>
          <c:showSerName val="0"/>
          <c:showPercent val="0"/>
          <c:showBubbleSize val="0"/>
        </c:dLbls>
        <c:gapWidth val="150"/>
        <c:shape val="box"/>
        <c:axId val="283027832"/>
        <c:axId val="283028616"/>
        <c:axId val="407922112"/>
      </c:bar3DChart>
      <c:catAx>
        <c:axId val="28302783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crossAx val="283028616"/>
        <c:crosses val="autoZero"/>
        <c:auto val="1"/>
        <c:lblAlgn val="ctr"/>
        <c:lblOffset val="100"/>
        <c:noMultiLvlLbl val="0"/>
      </c:catAx>
      <c:valAx>
        <c:axId val="283028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crossAx val="283027832"/>
        <c:crosses val="autoZero"/>
        <c:crossBetween val="between"/>
      </c:valAx>
      <c:serAx>
        <c:axId val="407922112"/>
        <c:scaling>
          <c:orientation val="minMax"/>
        </c:scaling>
        <c:delete val="0"/>
        <c:axPos val="b"/>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crossAx val="283028616"/>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1397010159784697"/>
          <c:y val="0.10832864233987001"/>
          <c:w val="0.78972100557794744"/>
          <c:h val="0.68635297889675129"/>
        </c:manualLayout>
      </c:layout>
      <c:bubbleChart>
        <c:varyColors val="0"/>
        <c:ser>
          <c:idx val="0"/>
          <c:order val="0"/>
          <c:tx>
            <c:strRef>
              <c:f>Hoja1!$B$1</c:f>
              <c:strCache>
                <c:ptCount val="1"/>
                <c:pt idx="0">
                  <c:v>Índice Ocupacional</c:v>
                </c:pt>
              </c:strCache>
            </c:strRef>
          </c:tx>
          <c:spPr>
            <a:gradFill>
              <a:gsLst>
                <a:gs pos="0">
                  <a:schemeClr val="accent5">
                    <a:alpha val="75000"/>
                  </a:schemeClr>
                </a:gs>
                <a:gs pos="100000">
                  <a:schemeClr val="accent5">
                    <a:lumMod val="75000"/>
                    <a:alpha val="75000"/>
                  </a:schemeClr>
                </a:gs>
              </a:gsLst>
              <a:lin ang="2700000" scaled="1"/>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Hoja1!$A$2:$A$5</c:f>
              <c:numCache>
                <c:formatCode>General</c:formatCode>
                <c:ptCount val="3"/>
                <c:pt idx="0">
                  <c:v>2019</c:v>
                </c:pt>
                <c:pt idx="1">
                  <c:v>2020</c:v>
                </c:pt>
                <c:pt idx="2">
                  <c:v>2021</c:v>
                </c:pt>
              </c:numCache>
            </c:numRef>
          </c:xVal>
          <c:yVal>
            <c:numRef>
              <c:f>Hoja1!$B$2:$B$5</c:f>
              <c:numCache>
                <c:formatCode>0.00%</c:formatCode>
                <c:ptCount val="3"/>
                <c:pt idx="0" formatCode="0%">
                  <c:v>0.46600000000000003</c:v>
                </c:pt>
                <c:pt idx="1">
                  <c:v>0.40200000000000002</c:v>
                </c:pt>
                <c:pt idx="2">
                  <c:v>0.376</c:v>
                </c:pt>
              </c:numCache>
            </c:numRef>
          </c:yVal>
          <c:bubbleSize>
            <c:numLit>
              <c:formatCode>General</c:formatCode>
              <c:ptCount val="3"/>
              <c:pt idx="0">
                <c:v>1</c:v>
              </c:pt>
              <c:pt idx="1">
                <c:v>1</c:v>
              </c:pt>
              <c:pt idx="2">
                <c:v>1</c:v>
              </c:pt>
            </c:numLit>
          </c:bubbleSize>
          <c:bubble3D val="1"/>
          <c:extLst>
            <c:ext xmlns:c16="http://schemas.microsoft.com/office/drawing/2014/chart" uri="{C3380CC4-5D6E-409C-BE32-E72D297353CC}">
              <c16:uniqueId val="{00000000-F399-44D5-AE4C-D8849210D9E3}"/>
            </c:ext>
          </c:extLst>
        </c:ser>
        <c:dLbls>
          <c:dLblPos val="ctr"/>
          <c:showLegendKey val="0"/>
          <c:showVal val="1"/>
          <c:showCatName val="0"/>
          <c:showSerName val="0"/>
          <c:showPercent val="0"/>
          <c:showBubbleSize val="0"/>
        </c:dLbls>
        <c:bubbleScale val="100"/>
        <c:showNegBubbles val="0"/>
        <c:axId val="401975504"/>
        <c:axId val="401970800"/>
      </c:bubbleChart>
      <c:valAx>
        <c:axId val="401970800"/>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solidFill>
              <a:schemeClr val="dk1">
                <a:lumMod val="25000"/>
                <a:lumOff val="75000"/>
              </a:schemeClr>
            </a:solid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CL"/>
          </a:p>
        </c:txPr>
        <c:crossAx val="401975504"/>
        <c:crosses val="autoZero"/>
        <c:crossBetween val="midCat"/>
      </c:valAx>
      <c:valAx>
        <c:axId val="40197550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solidFill>
              <a:schemeClr val="dk1">
                <a:lumMod val="25000"/>
                <a:lumOff val="75000"/>
              </a:schemeClr>
            </a:solid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CL"/>
          </a:p>
        </c:txPr>
        <c:crossAx val="401970800"/>
        <c:crosses val="autoZero"/>
        <c:crossBetween val="midCat"/>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50000"/>
                  <a:lumOff val="50000"/>
                </a:schemeClr>
              </a:solidFill>
              <a:latin typeface="+mn-lt"/>
              <a:ea typeface="+mn-ea"/>
              <a:cs typeface="+mn-cs"/>
            </a:defRPr>
          </a:pPr>
          <a:endParaRPr lang="es-CL"/>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C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128" b="1" i="0" u="none" strike="noStrike" kern="1200" baseline="0">
                <a:solidFill>
                  <a:schemeClr val="tx1">
                    <a:lumMod val="65000"/>
                    <a:lumOff val="35000"/>
                  </a:schemeClr>
                </a:solidFill>
                <a:latin typeface="+mn-lt"/>
                <a:ea typeface="+mn-ea"/>
                <a:cs typeface="+mn-cs"/>
              </a:defRPr>
            </a:pPr>
            <a:r>
              <a:rPr lang="es-CL" dirty="0" smtClean="0"/>
              <a:t>Número de Partos</a:t>
            </a:r>
            <a:endParaRPr lang="es-CL" dirty="0"/>
          </a:p>
        </c:rich>
      </c:tx>
      <c:layout>
        <c:manualLayout>
          <c:xMode val="edge"/>
          <c:yMode val="edge"/>
          <c:x val="0.42080262879638225"/>
          <c:y val="5.6323102170801498E-2"/>
        </c:manualLayout>
      </c:layout>
      <c:overlay val="0"/>
      <c:spPr>
        <a:noFill/>
        <a:ln>
          <a:noFill/>
        </a:ln>
        <a:effectLst/>
      </c:spPr>
      <c:txPr>
        <a:bodyPr rot="0" spcFirstLastPara="1" vertOverflow="ellipsis" vert="horz" wrap="square" anchor="ctr" anchorCtr="1"/>
        <a:lstStyle/>
        <a:p>
          <a:pPr>
            <a:defRPr lang="es-ES" sz="2128" b="1" i="0" u="none" strike="noStrike" kern="1200" baseline="0">
              <a:solidFill>
                <a:schemeClr val="tx1">
                  <a:lumMod val="65000"/>
                  <a:lumOff val="35000"/>
                </a:schemeClr>
              </a:solidFill>
              <a:latin typeface="+mn-lt"/>
              <a:ea typeface="+mn-ea"/>
              <a:cs typeface="+mn-cs"/>
            </a:defRPr>
          </a:pPr>
          <a:endParaRPr lang="es-C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Hoja1!$B$1</c:f>
              <c:strCache>
                <c:ptCount val="1"/>
                <c:pt idx="0">
                  <c:v>2019</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2"/>
                <c:pt idx="0">
                  <c:v>Mujeres embarazadas ingresadas a control</c:v>
                </c:pt>
                <c:pt idx="1">
                  <c:v>Partos</c:v>
                </c:pt>
              </c:strCache>
            </c:strRef>
          </c:cat>
          <c:val>
            <c:numRef>
              <c:f>Hoja1!$B$2:$B$5</c:f>
              <c:numCache>
                <c:formatCode>General</c:formatCode>
                <c:ptCount val="2"/>
                <c:pt idx="0">
                  <c:v>35</c:v>
                </c:pt>
                <c:pt idx="1">
                  <c:v>3</c:v>
                </c:pt>
              </c:numCache>
            </c:numRef>
          </c:val>
          <c:extLst>
            <c:ext xmlns:c16="http://schemas.microsoft.com/office/drawing/2014/chart" uri="{C3380CC4-5D6E-409C-BE32-E72D297353CC}">
              <c16:uniqueId val="{00000000-A400-4E68-8C77-13B9DD3E2849}"/>
            </c:ext>
          </c:extLst>
        </c:ser>
        <c:ser>
          <c:idx val="1"/>
          <c:order val="1"/>
          <c:tx>
            <c:strRef>
              <c:f>Hoja1!$C$1</c:f>
              <c:strCache>
                <c:ptCount val="1"/>
                <c:pt idx="0">
                  <c:v>2020</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2"/>
                <c:pt idx="0">
                  <c:v>Mujeres embarazadas ingresadas a control</c:v>
                </c:pt>
                <c:pt idx="1">
                  <c:v>Partos</c:v>
                </c:pt>
              </c:strCache>
            </c:strRef>
          </c:cat>
          <c:val>
            <c:numRef>
              <c:f>Hoja1!$C$2:$C$5</c:f>
              <c:numCache>
                <c:formatCode>General</c:formatCode>
                <c:ptCount val="2"/>
                <c:pt idx="0">
                  <c:v>34</c:v>
                </c:pt>
                <c:pt idx="1">
                  <c:v>8</c:v>
                </c:pt>
              </c:numCache>
            </c:numRef>
          </c:val>
          <c:extLst>
            <c:ext xmlns:c16="http://schemas.microsoft.com/office/drawing/2014/chart" uri="{C3380CC4-5D6E-409C-BE32-E72D297353CC}">
              <c16:uniqueId val="{00000001-A400-4E68-8C77-13B9DD3E2849}"/>
            </c:ext>
          </c:extLst>
        </c:ser>
        <c:ser>
          <c:idx val="2"/>
          <c:order val="2"/>
          <c:tx>
            <c:strRef>
              <c:f>Hoja1!$D$1</c:f>
              <c:strCache>
                <c:ptCount val="1"/>
                <c:pt idx="0">
                  <c:v>2021</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2"/>
                <c:pt idx="0">
                  <c:v>Mujeres embarazadas ingresadas a control</c:v>
                </c:pt>
                <c:pt idx="1">
                  <c:v>Partos</c:v>
                </c:pt>
              </c:strCache>
            </c:strRef>
          </c:cat>
          <c:val>
            <c:numRef>
              <c:f>Hoja1!$D$2:$D$5</c:f>
              <c:numCache>
                <c:formatCode>General</c:formatCode>
                <c:ptCount val="2"/>
                <c:pt idx="0">
                  <c:v>26</c:v>
                </c:pt>
                <c:pt idx="1">
                  <c:v>2</c:v>
                </c:pt>
              </c:numCache>
            </c:numRef>
          </c:val>
          <c:extLst>
            <c:ext xmlns:c16="http://schemas.microsoft.com/office/drawing/2014/chart" uri="{C3380CC4-5D6E-409C-BE32-E72D297353CC}">
              <c16:uniqueId val="{00000002-A400-4E68-8C77-13B9DD3E2849}"/>
            </c:ext>
          </c:extLst>
        </c:ser>
        <c:dLbls>
          <c:showLegendKey val="0"/>
          <c:showVal val="1"/>
          <c:showCatName val="0"/>
          <c:showSerName val="0"/>
          <c:showPercent val="0"/>
          <c:showBubbleSize val="0"/>
        </c:dLbls>
        <c:gapWidth val="150"/>
        <c:shape val="box"/>
        <c:axId val="401975112"/>
        <c:axId val="401973152"/>
        <c:axId val="407924232"/>
      </c:bar3DChart>
      <c:catAx>
        <c:axId val="4019751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crossAx val="401973152"/>
        <c:crosses val="autoZero"/>
        <c:auto val="1"/>
        <c:lblAlgn val="ctr"/>
        <c:lblOffset val="100"/>
        <c:noMultiLvlLbl val="0"/>
      </c:catAx>
      <c:valAx>
        <c:axId val="401973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crossAx val="401975112"/>
        <c:crosses val="autoZero"/>
        <c:crossBetween val="between"/>
      </c:valAx>
      <c:serAx>
        <c:axId val="407924232"/>
        <c:scaling>
          <c:orientation val="minMax"/>
        </c:scaling>
        <c:delete val="0"/>
        <c:axPos val="b"/>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crossAx val="401973152"/>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lang="es-ES"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Hoja1!$B$1</c:f>
              <c:strCache>
                <c:ptCount val="1"/>
                <c:pt idx="0">
                  <c:v>Total de Consultas de Urgencias</c:v>
                </c:pt>
              </c:strCache>
            </c:strRef>
          </c:tx>
          <c:spPr>
            <a:gradFill>
              <a:gsLst>
                <a:gs pos="0">
                  <a:schemeClr val="accent5"/>
                </a:gs>
                <a:gs pos="100000">
                  <a:schemeClr val="accent5">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C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Hoja1!$A$2:$A$4</c:f>
              <c:numCache>
                <c:formatCode>General</c:formatCode>
                <c:ptCount val="3"/>
                <c:pt idx="0">
                  <c:v>2019</c:v>
                </c:pt>
                <c:pt idx="1">
                  <c:v>2020</c:v>
                </c:pt>
                <c:pt idx="2">
                  <c:v>2021</c:v>
                </c:pt>
              </c:numCache>
            </c:numRef>
          </c:cat>
          <c:val>
            <c:numRef>
              <c:f>Hoja1!$B$2:$B$4</c:f>
              <c:numCache>
                <c:formatCode>General</c:formatCode>
                <c:ptCount val="3"/>
                <c:pt idx="0">
                  <c:v>12153</c:v>
                </c:pt>
                <c:pt idx="1">
                  <c:v>6945</c:v>
                </c:pt>
                <c:pt idx="2">
                  <c:v>8826</c:v>
                </c:pt>
              </c:numCache>
            </c:numRef>
          </c:val>
          <c:extLst>
            <c:ext xmlns:c16="http://schemas.microsoft.com/office/drawing/2014/chart" uri="{C3380CC4-5D6E-409C-BE32-E72D297353CC}">
              <c16:uniqueId val="{00000000-360C-4DE8-A782-23547CCE42DB}"/>
            </c:ext>
          </c:extLst>
        </c:ser>
        <c:dLbls>
          <c:dLblPos val="inEnd"/>
          <c:showLegendKey val="0"/>
          <c:showVal val="1"/>
          <c:showCatName val="0"/>
          <c:showSerName val="0"/>
          <c:showPercent val="0"/>
          <c:showBubbleSize val="0"/>
        </c:dLbls>
        <c:gapWidth val="41"/>
        <c:axId val="280356920"/>
        <c:axId val="280354176"/>
      </c:barChart>
      <c:catAx>
        <c:axId val="2803569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s-CL"/>
          </a:p>
        </c:txPr>
        <c:crossAx val="280354176"/>
        <c:crosses val="autoZero"/>
        <c:auto val="1"/>
        <c:lblAlgn val="ctr"/>
        <c:lblOffset val="100"/>
        <c:noMultiLvlLbl val="0"/>
      </c:catAx>
      <c:valAx>
        <c:axId val="280354176"/>
        <c:scaling>
          <c:orientation val="minMax"/>
        </c:scaling>
        <c:delete val="1"/>
        <c:axPos val="l"/>
        <c:numFmt formatCode="General" sourceLinked="1"/>
        <c:majorTickMark val="none"/>
        <c:minorTickMark val="none"/>
        <c:tickLblPos val="nextTo"/>
        <c:crossAx val="2803569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CL"/>
        </a:p>
      </c:txPr>
    </c:legend>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C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CL" dirty="0" smtClean="0"/>
              <a:t>Traslados a Hospitales de Mayor Complejidad</a:t>
            </a:r>
            <a:endParaRPr lang="es-CL" dirty="0"/>
          </a:p>
        </c:rich>
      </c:tx>
      <c:overlay val="0"/>
      <c:spPr>
        <a:noFill/>
        <a:ln>
          <a:noFill/>
        </a:ln>
        <a:effectLst/>
      </c:spPr>
      <c:txPr>
        <a:bodyPr rot="0" spcFirstLastPara="1" vertOverflow="ellipsis" vert="horz" wrap="square" anchor="ctr" anchorCtr="1"/>
        <a:lstStyle/>
        <a:p>
          <a:pPr>
            <a:defRPr lang="es-ES"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C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Hoja1!$B$1</c:f>
              <c:strCache>
                <c:ptCount val="1"/>
                <c:pt idx="0">
                  <c:v>2019</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lt1">
                        <a:lumMod val="8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Hoja1!$A$2:$A$6</c:f>
              <c:strCache>
                <c:ptCount val="2"/>
                <c:pt idx="0">
                  <c:v>Traslados con TENS</c:v>
                </c:pt>
                <c:pt idx="1">
                  <c:v>Traslados con Profesional</c:v>
                </c:pt>
              </c:strCache>
            </c:strRef>
          </c:cat>
          <c:val>
            <c:numRef>
              <c:f>Hoja1!$B$2:$B$6</c:f>
              <c:numCache>
                <c:formatCode>General</c:formatCode>
                <c:ptCount val="2"/>
                <c:pt idx="0">
                  <c:v>2263</c:v>
                </c:pt>
                <c:pt idx="1">
                  <c:v>9</c:v>
                </c:pt>
              </c:numCache>
            </c:numRef>
          </c:val>
          <c:extLst>
            <c:ext xmlns:c16="http://schemas.microsoft.com/office/drawing/2014/chart" uri="{C3380CC4-5D6E-409C-BE32-E72D297353CC}">
              <c16:uniqueId val="{00000000-64B0-48C8-B7B4-D76AC5AD09D0}"/>
            </c:ext>
          </c:extLst>
        </c:ser>
        <c:ser>
          <c:idx val="1"/>
          <c:order val="1"/>
          <c:tx>
            <c:strRef>
              <c:f>Hoja1!$C$1</c:f>
              <c:strCache>
                <c:ptCount val="1"/>
                <c:pt idx="0">
                  <c:v>2020</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lt1">
                        <a:lumMod val="8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Hoja1!$A$2:$A$6</c:f>
              <c:strCache>
                <c:ptCount val="2"/>
                <c:pt idx="0">
                  <c:v>Traslados con TENS</c:v>
                </c:pt>
                <c:pt idx="1">
                  <c:v>Traslados con Profesional</c:v>
                </c:pt>
              </c:strCache>
            </c:strRef>
          </c:cat>
          <c:val>
            <c:numRef>
              <c:f>Hoja1!$C$2:$C$6</c:f>
              <c:numCache>
                <c:formatCode>General</c:formatCode>
                <c:ptCount val="2"/>
                <c:pt idx="0">
                  <c:v>1975</c:v>
                </c:pt>
                <c:pt idx="1">
                  <c:v>13</c:v>
                </c:pt>
              </c:numCache>
            </c:numRef>
          </c:val>
          <c:extLst>
            <c:ext xmlns:c16="http://schemas.microsoft.com/office/drawing/2014/chart" uri="{C3380CC4-5D6E-409C-BE32-E72D297353CC}">
              <c16:uniqueId val="{00000001-64B0-48C8-B7B4-D76AC5AD09D0}"/>
            </c:ext>
          </c:extLst>
        </c:ser>
        <c:ser>
          <c:idx val="2"/>
          <c:order val="2"/>
          <c:tx>
            <c:strRef>
              <c:f>Hoja1!$D$1</c:f>
              <c:strCache>
                <c:ptCount val="1"/>
                <c:pt idx="0">
                  <c:v>2021</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lt1">
                        <a:lumMod val="8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Hoja1!$A$2:$A$6</c:f>
              <c:strCache>
                <c:ptCount val="2"/>
                <c:pt idx="0">
                  <c:v>Traslados con TENS</c:v>
                </c:pt>
                <c:pt idx="1">
                  <c:v>Traslados con Profesional</c:v>
                </c:pt>
              </c:strCache>
            </c:strRef>
          </c:cat>
          <c:val>
            <c:numRef>
              <c:f>Hoja1!$D$2:$D$6</c:f>
              <c:numCache>
                <c:formatCode>General</c:formatCode>
                <c:ptCount val="2"/>
                <c:pt idx="0">
                  <c:v>1184</c:v>
                </c:pt>
                <c:pt idx="1">
                  <c:v>31</c:v>
                </c:pt>
              </c:numCache>
            </c:numRef>
          </c:val>
          <c:extLst>
            <c:ext xmlns:c16="http://schemas.microsoft.com/office/drawing/2014/chart" uri="{C3380CC4-5D6E-409C-BE32-E72D297353CC}">
              <c16:uniqueId val="{00000002-64B0-48C8-B7B4-D76AC5AD09D0}"/>
            </c:ext>
          </c:extLst>
        </c:ser>
        <c:dLbls>
          <c:showLegendKey val="0"/>
          <c:showVal val="1"/>
          <c:showCatName val="0"/>
          <c:showSerName val="0"/>
          <c:showPercent val="0"/>
          <c:showBubbleSize val="0"/>
        </c:dLbls>
        <c:gapWidth val="150"/>
        <c:shape val="box"/>
        <c:axId val="280350256"/>
        <c:axId val="280350648"/>
        <c:axId val="0"/>
      </c:bar3DChart>
      <c:catAx>
        <c:axId val="2803502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lt1">
                    <a:lumMod val="85000"/>
                  </a:schemeClr>
                </a:solidFill>
                <a:latin typeface="+mn-lt"/>
                <a:ea typeface="+mn-ea"/>
                <a:cs typeface="+mn-cs"/>
              </a:defRPr>
            </a:pPr>
            <a:endParaRPr lang="es-CL"/>
          </a:p>
        </c:txPr>
        <c:crossAx val="280350648"/>
        <c:crosses val="autoZero"/>
        <c:auto val="1"/>
        <c:lblAlgn val="ctr"/>
        <c:lblOffset val="100"/>
        <c:noMultiLvlLbl val="0"/>
      </c:catAx>
      <c:valAx>
        <c:axId val="280350648"/>
        <c:scaling>
          <c:orientation val="minMax"/>
        </c:scaling>
        <c:delete val="0"/>
        <c:axPos val="b"/>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lt1">
                    <a:lumMod val="85000"/>
                  </a:schemeClr>
                </a:solidFill>
                <a:latin typeface="+mn-lt"/>
                <a:ea typeface="+mn-ea"/>
                <a:cs typeface="+mn-cs"/>
              </a:defRPr>
            </a:pPr>
            <a:endParaRPr lang="es-CL"/>
          </a:p>
        </c:txPr>
        <c:crossAx val="280350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s-ES" sz="1197" b="0" i="0" u="none" strike="noStrike" kern="1200" baseline="0">
              <a:solidFill>
                <a:schemeClr val="lt1">
                  <a:lumMod val="85000"/>
                </a:schemeClr>
              </a:solidFill>
              <a:latin typeface="+mn-lt"/>
              <a:ea typeface="+mn-ea"/>
              <a:cs typeface="+mn-cs"/>
            </a:defRPr>
          </a:pPr>
          <a:endParaRPr lang="es-CL"/>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C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128" b="1" i="0" u="none" strike="noStrike" kern="1200" baseline="0">
                <a:solidFill>
                  <a:schemeClr val="tx2"/>
                </a:solidFill>
                <a:latin typeface="+mn-lt"/>
                <a:ea typeface="+mn-ea"/>
                <a:cs typeface="+mn-cs"/>
              </a:defRPr>
            </a:pPr>
            <a:r>
              <a:rPr lang="es-CL" dirty="0" smtClean="0"/>
              <a:t>Médica</a:t>
            </a:r>
            <a:endParaRPr lang="es-CL" dirty="0"/>
          </a:p>
        </c:rich>
      </c:tx>
      <c:overlay val="0"/>
      <c:spPr>
        <a:noFill/>
        <a:ln>
          <a:noFill/>
        </a:ln>
        <a:effectLst/>
      </c:spPr>
      <c:txPr>
        <a:bodyPr rot="0" spcFirstLastPara="1" vertOverflow="ellipsis" vert="horz" wrap="square" anchor="ctr" anchorCtr="1"/>
        <a:lstStyle/>
        <a:p>
          <a:pPr>
            <a:defRPr lang="es-ES" sz="2128" b="1" i="0" u="none" strike="noStrike" kern="1200" baseline="0">
              <a:solidFill>
                <a:schemeClr val="tx2"/>
              </a:solidFill>
              <a:latin typeface="+mn-lt"/>
              <a:ea typeface="+mn-ea"/>
              <a:cs typeface="+mn-cs"/>
            </a:defRPr>
          </a:pPr>
          <a:endParaRPr lang="es-C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percentStacked"/>
        <c:varyColors val="0"/>
        <c:ser>
          <c:idx val="0"/>
          <c:order val="0"/>
          <c:tx>
            <c:strRef>
              <c:f>Hoja1!$B$1</c:f>
              <c:strCache>
                <c:ptCount val="1"/>
                <c:pt idx="0">
                  <c:v>2020</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2"/>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Hoja1!$A$2:$A$5</c:f>
              <c:strCache>
                <c:ptCount val="4"/>
                <c:pt idx="0">
                  <c:v>INFANTIL</c:v>
                </c:pt>
                <c:pt idx="1">
                  <c:v>ADOLESCENTE</c:v>
                </c:pt>
                <c:pt idx="2">
                  <c:v>ADULTO</c:v>
                </c:pt>
                <c:pt idx="3">
                  <c:v>ADULTO MAYOR</c:v>
                </c:pt>
              </c:strCache>
            </c:strRef>
          </c:cat>
          <c:val>
            <c:numRef>
              <c:f>Hoja1!$B$2:$B$5</c:f>
              <c:numCache>
                <c:formatCode>General</c:formatCode>
                <c:ptCount val="4"/>
                <c:pt idx="0">
                  <c:v>104</c:v>
                </c:pt>
                <c:pt idx="1">
                  <c:v>87</c:v>
                </c:pt>
                <c:pt idx="2">
                  <c:v>712</c:v>
                </c:pt>
                <c:pt idx="3">
                  <c:v>371</c:v>
                </c:pt>
              </c:numCache>
            </c:numRef>
          </c:val>
          <c:extLst>
            <c:ext xmlns:c16="http://schemas.microsoft.com/office/drawing/2014/chart" uri="{C3380CC4-5D6E-409C-BE32-E72D297353CC}">
              <c16:uniqueId val="{00000000-4269-4035-9705-A63F311F95E6}"/>
            </c:ext>
          </c:extLst>
        </c:ser>
        <c:ser>
          <c:idx val="1"/>
          <c:order val="1"/>
          <c:tx>
            <c:strRef>
              <c:f>Hoja1!$C$1</c:f>
              <c:strCache>
                <c:ptCount val="1"/>
                <c:pt idx="0">
                  <c:v>2021</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2"/>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Hoja1!$A$2:$A$5</c:f>
              <c:strCache>
                <c:ptCount val="4"/>
                <c:pt idx="0">
                  <c:v>INFANTIL</c:v>
                </c:pt>
                <c:pt idx="1">
                  <c:v>ADOLESCENTE</c:v>
                </c:pt>
                <c:pt idx="2">
                  <c:v>ADULTO</c:v>
                </c:pt>
                <c:pt idx="3">
                  <c:v>ADULTO MAYOR</c:v>
                </c:pt>
              </c:strCache>
            </c:strRef>
          </c:cat>
          <c:val>
            <c:numRef>
              <c:f>Hoja1!$C$2:$C$5</c:f>
              <c:numCache>
                <c:formatCode>General</c:formatCode>
                <c:ptCount val="4"/>
                <c:pt idx="0">
                  <c:v>103</c:v>
                </c:pt>
                <c:pt idx="1">
                  <c:v>54</c:v>
                </c:pt>
                <c:pt idx="2">
                  <c:v>770</c:v>
                </c:pt>
                <c:pt idx="3">
                  <c:v>465</c:v>
                </c:pt>
              </c:numCache>
            </c:numRef>
          </c:val>
          <c:extLst>
            <c:ext xmlns:c16="http://schemas.microsoft.com/office/drawing/2014/chart" uri="{C3380CC4-5D6E-409C-BE32-E72D297353CC}">
              <c16:uniqueId val="{00000001-4269-4035-9705-A63F311F95E6}"/>
            </c:ext>
          </c:extLst>
        </c:ser>
        <c:dLbls>
          <c:showLegendKey val="0"/>
          <c:showVal val="1"/>
          <c:showCatName val="0"/>
          <c:showSerName val="0"/>
          <c:showPercent val="0"/>
          <c:showBubbleSize val="0"/>
        </c:dLbls>
        <c:gapWidth val="150"/>
        <c:shape val="box"/>
        <c:axId val="280351824"/>
        <c:axId val="278366504"/>
        <c:axId val="0"/>
      </c:bar3DChart>
      <c:catAx>
        <c:axId val="280351824"/>
        <c:scaling>
          <c:orientation val="minMax"/>
        </c:scaling>
        <c:delete val="0"/>
        <c:axPos val="l"/>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crossAx val="278366504"/>
        <c:crosses val="autoZero"/>
        <c:auto val="1"/>
        <c:lblAlgn val="ctr"/>
        <c:lblOffset val="100"/>
        <c:noMultiLvlLbl val="0"/>
      </c:catAx>
      <c:valAx>
        <c:axId val="278366504"/>
        <c:scaling>
          <c:orientation val="minMax"/>
        </c:scaling>
        <c:delete val="0"/>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crossAx val="280351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2128" b="1" i="0" u="none" strike="noStrike" kern="1200" baseline="0">
                <a:solidFill>
                  <a:schemeClr val="tx2"/>
                </a:solidFill>
                <a:latin typeface="+mn-lt"/>
                <a:ea typeface="+mn-ea"/>
                <a:cs typeface="+mn-cs"/>
              </a:defRPr>
            </a:pPr>
            <a:r>
              <a:rPr lang="es-CL" dirty="0" smtClean="0"/>
              <a:t>Otros Profesionales</a:t>
            </a:r>
            <a:endParaRPr lang="es-CL" dirty="0"/>
          </a:p>
        </c:rich>
      </c:tx>
      <c:overlay val="0"/>
      <c:spPr>
        <a:noFill/>
        <a:ln>
          <a:noFill/>
        </a:ln>
        <a:effectLst/>
      </c:spPr>
      <c:txPr>
        <a:bodyPr rot="0" spcFirstLastPara="1" vertOverflow="ellipsis" vert="horz" wrap="square" anchor="ctr" anchorCtr="1"/>
        <a:lstStyle/>
        <a:p>
          <a:pPr>
            <a:defRPr lang="es-ES" sz="2128" b="1" i="0" u="none" strike="noStrike" kern="1200" baseline="0">
              <a:solidFill>
                <a:schemeClr val="tx2"/>
              </a:solidFill>
              <a:latin typeface="+mn-lt"/>
              <a:ea typeface="+mn-ea"/>
              <a:cs typeface="+mn-cs"/>
            </a:defRPr>
          </a:pPr>
          <a:endParaRPr lang="es-C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percentStacked"/>
        <c:varyColors val="0"/>
        <c:ser>
          <c:idx val="0"/>
          <c:order val="0"/>
          <c:tx>
            <c:strRef>
              <c:f>Hoja1!$B$1</c:f>
              <c:strCache>
                <c:ptCount val="1"/>
                <c:pt idx="0">
                  <c:v>2020</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2"/>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Hoja1!$A$2:$A$7</c:f>
              <c:strCache>
                <c:ptCount val="5"/>
                <c:pt idx="0">
                  <c:v>MATRONA</c:v>
                </c:pt>
                <c:pt idx="1">
                  <c:v>ENFERMERA</c:v>
                </c:pt>
                <c:pt idx="2">
                  <c:v>NUTRICIONISTA</c:v>
                </c:pt>
                <c:pt idx="3">
                  <c:v>KINESIÓLOGA</c:v>
                </c:pt>
                <c:pt idx="4">
                  <c:v>ASISTENTE SOCIAL</c:v>
                </c:pt>
              </c:strCache>
            </c:strRef>
          </c:cat>
          <c:val>
            <c:numRef>
              <c:f>Hoja1!$B$2:$B$7</c:f>
              <c:numCache>
                <c:formatCode>General</c:formatCode>
                <c:ptCount val="5"/>
                <c:pt idx="0">
                  <c:v>1169</c:v>
                </c:pt>
                <c:pt idx="1">
                  <c:v>341</c:v>
                </c:pt>
                <c:pt idx="2">
                  <c:v>296</c:v>
                </c:pt>
                <c:pt idx="3">
                  <c:v>1671</c:v>
                </c:pt>
                <c:pt idx="4">
                  <c:v>878</c:v>
                </c:pt>
              </c:numCache>
            </c:numRef>
          </c:val>
          <c:extLst>
            <c:ext xmlns:c16="http://schemas.microsoft.com/office/drawing/2014/chart" uri="{C3380CC4-5D6E-409C-BE32-E72D297353CC}">
              <c16:uniqueId val="{00000000-A23B-4C4C-8CC0-9DF5F30F29D7}"/>
            </c:ext>
          </c:extLst>
        </c:ser>
        <c:ser>
          <c:idx val="1"/>
          <c:order val="1"/>
          <c:tx>
            <c:strRef>
              <c:f>Hoja1!$C$1</c:f>
              <c:strCache>
                <c:ptCount val="1"/>
                <c:pt idx="0">
                  <c:v>2021</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2"/>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Hoja1!$A$2:$A$7</c:f>
              <c:strCache>
                <c:ptCount val="5"/>
                <c:pt idx="0">
                  <c:v>MATRONA</c:v>
                </c:pt>
                <c:pt idx="1">
                  <c:v>ENFERMERA</c:v>
                </c:pt>
                <c:pt idx="2">
                  <c:v>NUTRICIONISTA</c:v>
                </c:pt>
                <c:pt idx="3">
                  <c:v>KINESIÓLOGA</c:v>
                </c:pt>
                <c:pt idx="4">
                  <c:v>ASISTENTE SOCIAL</c:v>
                </c:pt>
              </c:strCache>
            </c:strRef>
          </c:cat>
          <c:val>
            <c:numRef>
              <c:f>Hoja1!$C$2:$C$7</c:f>
              <c:numCache>
                <c:formatCode>General</c:formatCode>
                <c:ptCount val="5"/>
                <c:pt idx="0">
                  <c:v>1865</c:v>
                </c:pt>
                <c:pt idx="1">
                  <c:v>705</c:v>
                </c:pt>
                <c:pt idx="2">
                  <c:v>802</c:v>
                </c:pt>
                <c:pt idx="3">
                  <c:v>2365</c:v>
                </c:pt>
                <c:pt idx="4">
                  <c:v>1033</c:v>
                </c:pt>
              </c:numCache>
            </c:numRef>
          </c:val>
          <c:extLst>
            <c:ext xmlns:c16="http://schemas.microsoft.com/office/drawing/2014/chart" uri="{C3380CC4-5D6E-409C-BE32-E72D297353CC}">
              <c16:uniqueId val="{00000001-A23B-4C4C-8CC0-9DF5F30F29D7}"/>
            </c:ext>
          </c:extLst>
        </c:ser>
        <c:dLbls>
          <c:showLegendKey val="0"/>
          <c:showVal val="1"/>
          <c:showCatName val="0"/>
          <c:showSerName val="0"/>
          <c:showPercent val="0"/>
          <c:showBubbleSize val="0"/>
        </c:dLbls>
        <c:gapWidth val="150"/>
        <c:shape val="box"/>
        <c:axId val="278366896"/>
        <c:axId val="278361800"/>
        <c:axId val="0"/>
      </c:bar3DChart>
      <c:catAx>
        <c:axId val="278366896"/>
        <c:scaling>
          <c:orientation val="minMax"/>
        </c:scaling>
        <c:delete val="0"/>
        <c:axPos val="l"/>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crossAx val="278361800"/>
        <c:crosses val="autoZero"/>
        <c:auto val="1"/>
        <c:lblAlgn val="ctr"/>
        <c:lblOffset val="100"/>
        <c:noMultiLvlLbl val="0"/>
      </c:catAx>
      <c:valAx>
        <c:axId val="278361800"/>
        <c:scaling>
          <c:orientation val="minMax"/>
        </c:scaling>
        <c:delete val="0"/>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crossAx val="278366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 id="18">
  <a:schemeClr val="accent5"/>
</cs:colorStyle>
</file>

<file path=ppt/charts/colors16.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308">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308">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308">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308">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73">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a:solidFill>
          <a:schemeClr val="dk1">
            <a:lumMod val="25000"/>
            <a:lumOff val="75000"/>
          </a:schemeClr>
        </a:solidFill>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0">
            <a:schemeClr val="phClr">
              <a:alpha val="75000"/>
            </a:schemeClr>
          </a:gs>
          <a:gs pos="100000">
            <a:schemeClr val="phClr">
              <a:lumMod val="75000"/>
              <a:alpha val="75000"/>
            </a:schemeClr>
          </a:gs>
        </a:gsLst>
        <a:lin ang="2700000" scaled="1"/>
      </a:gradFill>
    </cs:spPr>
  </cs:dataPoint>
  <cs:dataPoint3D>
    <cs:lnRef idx="0"/>
    <cs:fillRef idx="0">
      <cs:styleClr val="auto"/>
    </cs:fillRef>
    <cs:effectRef idx="0"/>
    <cs:fontRef idx="minor">
      <a:schemeClr val="tx1"/>
    </cs:fontRef>
    <cs:spPr>
      <a:gradFill>
        <a:gsLst>
          <a:gs pos="0">
            <a:schemeClr val="phClr">
              <a:alpha val="75000"/>
            </a:schemeClr>
          </a:gs>
          <a:gs pos="100000">
            <a:schemeClr val="phClr">
              <a:lumMod val="75000"/>
              <a:alpha val="75000"/>
            </a:schemeClr>
          </a:gs>
        </a:gsLst>
        <a:lin ang="2700000" scaled="1"/>
      </a:gra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50000"/>
        <a:lumOff val="50000"/>
      </a:schemeClr>
    </cs:fontRef>
    <cs:spPr>
      <a:ln>
        <a:solidFill>
          <a:schemeClr val="dk1">
            <a:lumMod val="25000"/>
            <a:lumOff val="75000"/>
          </a:schemeClr>
        </a:solidFill>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a:solidFill>
          <a:schemeClr val="dk1">
            <a:lumMod val="25000"/>
            <a:lumOff val="75000"/>
          </a:schemeClr>
        </a:solidFill>
      </a:ln>
    </cs:spPr>
    <cs:defRPr sz="1197" kern="1200"/>
    <cs:bodyPr/>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308">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308">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D7BDBC-5CAB-4B0C-92AA-421E250716F9}"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L"/>
        </a:p>
      </dgm:t>
    </dgm:pt>
    <dgm:pt modelId="{DA199471-DDED-491D-9A68-19FC8D384748}">
      <dgm:prSet phldrT="[Texto]"/>
      <dgm:spPr/>
      <dgm:t>
        <a:bodyPr/>
        <a:lstStyle/>
        <a:p>
          <a:r>
            <a:rPr lang="es-CL" dirty="0" smtClean="0"/>
            <a:t>Horario de visitas: 11:00 a 12:00 (contexto sanitario).</a:t>
          </a:r>
          <a:endParaRPr lang="es-CL" dirty="0"/>
        </a:p>
      </dgm:t>
    </dgm:pt>
    <dgm:pt modelId="{1649213A-8B1F-4161-A844-0E6091FB2481}" type="parTrans" cxnId="{8888BA59-03D4-49AC-B49E-696B40012C97}">
      <dgm:prSet/>
      <dgm:spPr/>
      <dgm:t>
        <a:bodyPr/>
        <a:lstStyle/>
        <a:p>
          <a:endParaRPr lang="es-CL"/>
        </a:p>
      </dgm:t>
    </dgm:pt>
    <dgm:pt modelId="{FC38CFB5-CD8C-4A01-A095-A04364AE4DA0}" type="sibTrans" cxnId="{8888BA59-03D4-49AC-B49E-696B40012C97}">
      <dgm:prSet/>
      <dgm:spPr/>
      <dgm:t>
        <a:bodyPr/>
        <a:lstStyle/>
        <a:p>
          <a:endParaRPr lang="es-CL"/>
        </a:p>
      </dgm:t>
    </dgm:pt>
    <dgm:pt modelId="{497D9C97-B83E-4783-9248-CAB32A8966E1}">
      <dgm:prSet phldrT="[Texto]"/>
      <dgm:spPr/>
      <dgm:t>
        <a:bodyPr/>
        <a:lstStyle/>
        <a:p>
          <a:r>
            <a:rPr lang="es-CL" dirty="0" smtClean="0"/>
            <a:t>Pediatría y Medicina Adultos Mayores: Acompañamiento diurno y nocturno</a:t>
          </a:r>
          <a:endParaRPr lang="es-CL" dirty="0"/>
        </a:p>
      </dgm:t>
    </dgm:pt>
    <dgm:pt modelId="{2C1E289D-85F6-468C-83E1-7888F5357B4C}" type="parTrans" cxnId="{AA9517D2-F3EB-4A42-80E7-59004C847A5B}">
      <dgm:prSet/>
      <dgm:spPr/>
      <dgm:t>
        <a:bodyPr/>
        <a:lstStyle/>
        <a:p>
          <a:endParaRPr lang="es-CL"/>
        </a:p>
      </dgm:t>
    </dgm:pt>
    <dgm:pt modelId="{CFBE7E4E-2384-47A4-8E39-4EC026C513DC}" type="sibTrans" cxnId="{AA9517D2-F3EB-4A42-80E7-59004C847A5B}">
      <dgm:prSet/>
      <dgm:spPr/>
      <dgm:t>
        <a:bodyPr/>
        <a:lstStyle/>
        <a:p>
          <a:endParaRPr lang="es-CL"/>
        </a:p>
      </dgm:t>
    </dgm:pt>
    <dgm:pt modelId="{1BB83324-302E-458F-84F5-2CBD6B789292}">
      <dgm:prSet phldrT="[Texto]"/>
      <dgm:spPr/>
      <dgm:t>
        <a:bodyPr/>
        <a:lstStyle/>
        <a:p>
          <a:r>
            <a:rPr lang="es-CL" dirty="0" smtClean="0"/>
            <a:t>2021 se destinó la suma de = $ </a:t>
          </a:r>
          <a:r>
            <a:rPr lang="es-MX" dirty="0" smtClean="0"/>
            <a:t>854.117 </a:t>
          </a:r>
          <a:r>
            <a:rPr lang="es-CL" dirty="0" smtClean="0"/>
            <a:t> </a:t>
          </a:r>
          <a:endParaRPr lang="es-CL" dirty="0"/>
        </a:p>
      </dgm:t>
    </dgm:pt>
    <dgm:pt modelId="{62FCF900-E3AE-438B-8158-EE877826311D}" type="parTrans" cxnId="{88D16F45-1737-4B82-95D8-A6A340060284}">
      <dgm:prSet/>
      <dgm:spPr/>
      <dgm:t>
        <a:bodyPr/>
        <a:lstStyle/>
        <a:p>
          <a:endParaRPr lang="es-CL"/>
        </a:p>
      </dgm:t>
    </dgm:pt>
    <dgm:pt modelId="{27CF3AAB-6C16-4030-8BBB-1A82DC500193}" type="sibTrans" cxnId="{88D16F45-1737-4B82-95D8-A6A340060284}">
      <dgm:prSet/>
      <dgm:spPr/>
      <dgm:t>
        <a:bodyPr/>
        <a:lstStyle/>
        <a:p>
          <a:endParaRPr lang="es-CL"/>
        </a:p>
      </dgm:t>
    </dgm:pt>
    <dgm:pt modelId="{43C166C4-EA26-44BF-82CC-1B6CD9B516AD}">
      <dgm:prSet phldrT="[Texto]"/>
      <dgm:spPr/>
      <dgm:t>
        <a:bodyPr/>
        <a:lstStyle/>
        <a:p>
          <a:r>
            <a:rPr lang="es-CL" dirty="0" smtClean="0"/>
            <a:t>Pintura e insumos: Mejoramiento espacios en medicina.</a:t>
          </a:r>
          <a:endParaRPr lang="es-CL" dirty="0"/>
        </a:p>
      </dgm:t>
    </dgm:pt>
    <dgm:pt modelId="{EA51B369-EFDF-44FE-AD65-D6430139B0CA}" type="parTrans" cxnId="{FC303D96-4569-4492-A167-F49517D13895}">
      <dgm:prSet/>
      <dgm:spPr/>
      <dgm:t>
        <a:bodyPr/>
        <a:lstStyle/>
        <a:p>
          <a:endParaRPr lang="es-CL"/>
        </a:p>
      </dgm:t>
    </dgm:pt>
    <dgm:pt modelId="{32496C95-8C54-442D-A2E1-641DAC79913F}" type="sibTrans" cxnId="{FC303D96-4569-4492-A167-F49517D13895}">
      <dgm:prSet/>
      <dgm:spPr/>
      <dgm:t>
        <a:bodyPr/>
        <a:lstStyle/>
        <a:p>
          <a:endParaRPr lang="es-CL"/>
        </a:p>
      </dgm:t>
    </dgm:pt>
    <dgm:pt modelId="{F22576DE-69EB-4BDC-A9E4-A3C468BBFF33}" type="pres">
      <dgm:prSet presAssocID="{ABD7BDBC-5CAB-4B0C-92AA-421E250716F9}" presName="linear" presStyleCnt="0">
        <dgm:presLayoutVars>
          <dgm:dir/>
          <dgm:animLvl val="lvl"/>
          <dgm:resizeHandles val="exact"/>
        </dgm:presLayoutVars>
      </dgm:prSet>
      <dgm:spPr/>
      <dgm:t>
        <a:bodyPr/>
        <a:lstStyle/>
        <a:p>
          <a:endParaRPr lang="es-CL"/>
        </a:p>
      </dgm:t>
    </dgm:pt>
    <dgm:pt modelId="{281481EE-92BB-4EF3-9B0A-7D2929A12109}" type="pres">
      <dgm:prSet presAssocID="{DA199471-DDED-491D-9A68-19FC8D384748}" presName="parentLin" presStyleCnt="0"/>
      <dgm:spPr/>
    </dgm:pt>
    <dgm:pt modelId="{7FA7AB95-5CA9-4AC3-8B5C-5C156B5CAB92}" type="pres">
      <dgm:prSet presAssocID="{DA199471-DDED-491D-9A68-19FC8D384748}" presName="parentLeftMargin" presStyleLbl="node1" presStyleIdx="0" presStyleCnt="4"/>
      <dgm:spPr/>
      <dgm:t>
        <a:bodyPr/>
        <a:lstStyle/>
        <a:p>
          <a:endParaRPr lang="es-CL"/>
        </a:p>
      </dgm:t>
    </dgm:pt>
    <dgm:pt modelId="{8D5CB7A7-EFFF-40CE-AE9F-9D429459B6E7}" type="pres">
      <dgm:prSet presAssocID="{DA199471-DDED-491D-9A68-19FC8D384748}" presName="parentText" presStyleLbl="node1" presStyleIdx="0" presStyleCnt="4" custLinFactNeighborX="-12681" custLinFactNeighborY="2913">
        <dgm:presLayoutVars>
          <dgm:chMax val="0"/>
          <dgm:bulletEnabled val="1"/>
        </dgm:presLayoutVars>
      </dgm:prSet>
      <dgm:spPr/>
      <dgm:t>
        <a:bodyPr/>
        <a:lstStyle/>
        <a:p>
          <a:endParaRPr lang="es-CL"/>
        </a:p>
      </dgm:t>
    </dgm:pt>
    <dgm:pt modelId="{9685B159-0ECE-49EE-AB2C-700392F72972}" type="pres">
      <dgm:prSet presAssocID="{DA199471-DDED-491D-9A68-19FC8D384748}" presName="negativeSpace" presStyleCnt="0"/>
      <dgm:spPr/>
    </dgm:pt>
    <dgm:pt modelId="{1CEC01D6-6AB7-49BD-A551-E3C98B77FAE1}" type="pres">
      <dgm:prSet presAssocID="{DA199471-DDED-491D-9A68-19FC8D384748}" presName="childText" presStyleLbl="conFgAcc1" presStyleIdx="0" presStyleCnt="4">
        <dgm:presLayoutVars>
          <dgm:bulletEnabled val="1"/>
        </dgm:presLayoutVars>
      </dgm:prSet>
      <dgm:spPr/>
    </dgm:pt>
    <dgm:pt modelId="{1B8B0533-D14C-4146-817A-21E1CF50FEC3}" type="pres">
      <dgm:prSet presAssocID="{FC38CFB5-CD8C-4A01-A095-A04364AE4DA0}" presName="spaceBetweenRectangles" presStyleCnt="0"/>
      <dgm:spPr/>
    </dgm:pt>
    <dgm:pt modelId="{F9E859B0-B088-45CA-A6C6-58AE38B04618}" type="pres">
      <dgm:prSet presAssocID="{497D9C97-B83E-4783-9248-CAB32A8966E1}" presName="parentLin" presStyleCnt="0"/>
      <dgm:spPr/>
    </dgm:pt>
    <dgm:pt modelId="{2305342A-882D-4A42-9924-D8D6CBE720FF}" type="pres">
      <dgm:prSet presAssocID="{497D9C97-B83E-4783-9248-CAB32A8966E1}" presName="parentLeftMargin" presStyleLbl="node1" presStyleIdx="0" presStyleCnt="4"/>
      <dgm:spPr/>
      <dgm:t>
        <a:bodyPr/>
        <a:lstStyle/>
        <a:p>
          <a:endParaRPr lang="es-CL"/>
        </a:p>
      </dgm:t>
    </dgm:pt>
    <dgm:pt modelId="{C883A279-0908-4E86-89E1-5F49BDFD3D6C}" type="pres">
      <dgm:prSet presAssocID="{497D9C97-B83E-4783-9248-CAB32A8966E1}" presName="parentText" presStyleLbl="node1" presStyleIdx="1" presStyleCnt="4">
        <dgm:presLayoutVars>
          <dgm:chMax val="0"/>
          <dgm:bulletEnabled val="1"/>
        </dgm:presLayoutVars>
      </dgm:prSet>
      <dgm:spPr/>
      <dgm:t>
        <a:bodyPr/>
        <a:lstStyle/>
        <a:p>
          <a:endParaRPr lang="es-CL"/>
        </a:p>
      </dgm:t>
    </dgm:pt>
    <dgm:pt modelId="{F76B93BD-5BFB-47D1-947A-AACB1A809252}" type="pres">
      <dgm:prSet presAssocID="{497D9C97-B83E-4783-9248-CAB32A8966E1}" presName="negativeSpace" presStyleCnt="0"/>
      <dgm:spPr/>
    </dgm:pt>
    <dgm:pt modelId="{65577E89-0208-4ABB-960B-753B82FB2618}" type="pres">
      <dgm:prSet presAssocID="{497D9C97-B83E-4783-9248-CAB32A8966E1}" presName="childText" presStyleLbl="conFgAcc1" presStyleIdx="1" presStyleCnt="4">
        <dgm:presLayoutVars>
          <dgm:bulletEnabled val="1"/>
        </dgm:presLayoutVars>
      </dgm:prSet>
      <dgm:spPr/>
    </dgm:pt>
    <dgm:pt modelId="{837202F9-9231-4B02-9533-BA323EFD11A6}" type="pres">
      <dgm:prSet presAssocID="{CFBE7E4E-2384-47A4-8E39-4EC026C513DC}" presName="spaceBetweenRectangles" presStyleCnt="0"/>
      <dgm:spPr/>
    </dgm:pt>
    <dgm:pt modelId="{637D8890-232E-4BF7-895D-82701BF5A1E1}" type="pres">
      <dgm:prSet presAssocID="{1BB83324-302E-458F-84F5-2CBD6B789292}" presName="parentLin" presStyleCnt="0"/>
      <dgm:spPr/>
    </dgm:pt>
    <dgm:pt modelId="{7DB4BC19-01AC-4769-8D99-E9A4936DC5A0}" type="pres">
      <dgm:prSet presAssocID="{1BB83324-302E-458F-84F5-2CBD6B789292}" presName="parentLeftMargin" presStyleLbl="node1" presStyleIdx="1" presStyleCnt="4"/>
      <dgm:spPr/>
      <dgm:t>
        <a:bodyPr/>
        <a:lstStyle/>
        <a:p>
          <a:endParaRPr lang="es-CL"/>
        </a:p>
      </dgm:t>
    </dgm:pt>
    <dgm:pt modelId="{CBBF291F-5CA5-498E-B44F-8A59FC45D247}" type="pres">
      <dgm:prSet presAssocID="{1BB83324-302E-458F-84F5-2CBD6B789292}" presName="parentText" presStyleLbl="node1" presStyleIdx="2" presStyleCnt="4">
        <dgm:presLayoutVars>
          <dgm:chMax val="0"/>
          <dgm:bulletEnabled val="1"/>
        </dgm:presLayoutVars>
      </dgm:prSet>
      <dgm:spPr/>
      <dgm:t>
        <a:bodyPr/>
        <a:lstStyle/>
        <a:p>
          <a:endParaRPr lang="es-CL"/>
        </a:p>
      </dgm:t>
    </dgm:pt>
    <dgm:pt modelId="{E31DF29F-E8ED-4C2B-95B3-7091B25690A4}" type="pres">
      <dgm:prSet presAssocID="{1BB83324-302E-458F-84F5-2CBD6B789292}" presName="negativeSpace" presStyleCnt="0"/>
      <dgm:spPr/>
    </dgm:pt>
    <dgm:pt modelId="{FCF5B5FE-A164-46A3-826D-14530BC258FA}" type="pres">
      <dgm:prSet presAssocID="{1BB83324-302E-458F-84F5-2CBD6B789292}" presName="childText" presStyleLbl="conFgAcc1" presStyleIdx="2" presStyleCnt="4">
        <dgm:presLayoutVars>
          <dgm:bulletEnabled val="1"/>
        </dgm:presLayoutVars>
      </dgm:prSet>
      <dgm:spPr/>
    </dgm:pt>
    <dgm:pt modelId="{FE9AF44F-2E04-483E-9D45-E481B14053AE}" type="pres">
      <dgm:prSet presAssocID="{27CF3AAB-6C16-4030-8BBB-1A82DC500193}" presName="spaceBetweenRectangles" presStyleCnt="0"/>
      <dgm:spPr/>
    </dgm:pt>
    <dgm:pt modelId="{C638F461-8253-40B1-B0D2-CD7F704E862A}" type="pres">
      <dgm:prSet presAssocID="{43C166C4-EA26-44BF-82CC-1B6CD9B516AD}" presName="parentLin" presStyleCnt="0"/>
      <dgm:spPr/>
    </dgm:pt>
    <dgm:pt modelId="{1D1DA722-8DBD-428B-ADB3-10C1433479DB}" type="pres">
      <dgm:prSet presAssocID="{43C166C4-EA26-44BF-82CC-1B6CD9B516AD}" presName="parentLeftMargin" presStyleLbl="node1" presStyleIdx="2" presStyleCnt="4"/>
      <dgm:spPr/>
      <dgm:t>
        <a:bodyPr/>
        <a:lstStyle/>
        <a:p>
          <a:endParaRPr lang="es-CL"/>
        </a:p>
      </dgm:t>
    </dgm:pt>
    <dgm:pt modelId="{BE238D4E-C93E-402E-A3D1-3533075EFABD}" type="pres">
      <dgm:prSet presAssocID="{43C166C4-EA26-44BF-82CC-1B6CD9B516AD}" presName="parentText" presStyleLbl="node1" presStyleIdx="3" presStyleCnt="4">
        <dgm:presLayoutVars>
          <dgm:chMax val="0"/>
          <dgm:bulletEnabled val="1"/>
        </dgm:presLayoutVars>
      </dgm:prSet>
      <dgm:spPr/>
      <dgm:t>
        <a:bodyPr/>
        <a:lstStyle/>
        <a:p>
          <a:endParaRPr lang="es-CL"/>
        </a:p>
      </dgm:t>
    </dgm:pt>
    <dgm:pt modelId="{CAF96514-E199-40F5-91BA-4BBEAAECCBEA}" type="pres">
      <dgm:prSet presAssocID="{43C166C4-EA26-44BF-82CC-1B6CD9B516AD}" presName="negativeSpace" presStyleCnt="0"/>
      <dgm:spPr/>
    </dgm:pt>
    <dgm:pt modelId="{E99C7717-6AA3-48DE-B709-6F7C9585E6E9}" type="pres">
      <dgm:prSet presAssocID="{43C166C4-EA26-44BF-82CC-1B6CD9B516AD}" presName="childText" presStyleLbl="conFgAcc1" presStyleIdx="3" presStyleCnt="4">
        <dgm:presLayoutVars>
          <dgm:bulletEnabled val="1"/>
        </dgm:presLayoutVars>
      </dgm:prSet>
      <dgm:spPr/>
    </dgm:pt>
  </dgm:ptLst>
  <dgm:cxnLst>
    <dgm:cxn modelId="{A158F2DB-973E-4772-A31B-6E3BDAB1CC89}" type="presOf" srcId="{DA199471-DDED-491D-9A68-19FC8D384748}" destId="{8D5CB7A7-EFFF-40CE-AE9F-9D429459B6E7}" srcOrd="1" destOrd="0" presId="urn:microsoft.com/office/officeart/2005/8/layout/list1"/>
    <dgm:cxn modelId="{DC90B421-F7DD-4F39-B2BA-A6EFF9312128}" type="presOf" srcId="{DA199471-DDED-491D-9A68-19FC8D384748}" destId="{7FA7AB95-5CA9-4AC3-8B5C-5C156B5CAB92}" srcOrd="0" destOrd="0" presId="urn:microsoft.com/office/officeart/2005/8/layout/list1"/>
    <dgm:cxn modelId="{88D16F45-1737-4B82-95D8-A6A340060284}" srcId="{ABD7BDBC-5CAB-4B0C-92AA-421E250716F9}" destId="{1BB83324-302E-458F-84F5-2CBD6B789292}" srcOrd="2" destOrd="0" parTransId="{62FCF900-E3AE-438B-8158-EE877826311D}" sibTransId="{27CF3AAB-6C16-4030-8BBB-1A82DC500193}"/>
    <dgm:cxn modelId="{6B0C7F0E-0BA4-4490-969A-D946109AD83E}" type="presOf" srcId="{1BB83324-302E-458F-84F5-2CBD6B789292}" destId="{7DB4BC19-01AC-4769-8D99-E9A4936DC5A0}" srcOrd="0" destOrd="0" presId="urn:microsoft.com/office/officeart/2005/8/layout/list1"/>
    <dgm:cxn modelId="{8888BA59-03D4-49AC-B49E-696B40012C97}" srcId="{ABD7BDBC-5CAB-4B0C-92AA-421E250716F9}" destId="{DA199471-DDED-491D-9A68-19FC8D384748}" srcOrd="0" destOrd="0" parTransId="{1649213A-8B1F-4161-A844-0E6091FB2481}" sibTransId="{FC38CFB5-CD8C-4A01-A095-A04364AE4DA0}"/>
    <dgm:cxn modelId="{92A28415-6FFB-4219-A56C-D42B4E59F8B9}" type="presOf" srcId="{43C166C4-EA26-44BF-82CC-1B6CD9B516AD}" destId="{1D1DA722-8DBD-428B-ADB3-10C1433479DB}" srcOrd="0" destOrd="0" presId="urn:microsoft.com/office/officeart/2005/8/layout/list1"/>
    <dgm:cxn modelId="{AA9517D2-F3EB-4A42-80E7-59004C847A5B}" srcId="{ABD7BDBC-5CAB-4B0C-92AA-421E250716F9}" destId="{497D9C97-B83E-4783-9248-CAB32A8966E1}" srcOrd="1" destOrd="0" parTransId="{2C1E289D-85F6-468C-83E1-7888F5357B4C}" sibTransId="{CFBE7E4E-2384-47A4-8E39-4EC026C513DC}"/>
    <dgm:cxn modelId="{75F46E89-6E74-4EF1-BA6F-9864B6903AEA}" type="presOf" srcId="{497D9C97-B83E-4783-9248-CAB32A8966E1}" destId="{2305342A-882D-4A42-9924-D8D6CBE720FF}" srcOrd="0" destOrd="0" presId="urn:microsoft.com/office/officeart/2005/8/layout/list1"/>
    <dgm:cxn modelId="{FC303D96-4569-4492-A167-F49517D13895}" srcId="{ABD7BDBC-5CAB-4B0C-92AA-421E250716F9}" destId="{43C166C4-EA26-44BF-82CC-1B6CD9B516AD}" srcOrd="3" destOrd="0" parTransId="{EA51B369-EFDF-44FE-AD65-D6430139B0CA}" sibTransId="{32496C95-8C54-442D-A2E1-641DAC79913F}"/>
    <dgm:cxn modelId="{F6D1F766-7B32-4934-A9A7-1C07D1FF8416}" type="presOf" srcId="{43C166C4-EA26-44BF-82CC-1B6CD9B516AD}" destId="{BE238D4E-C93E-402E-A3D1-3533075EFABD}" srcOrd="1" destOrd="0" presId="urn:microsoft.com/office/officeart/2005/8/layout/list1"/>
    <dgm:cxn modelId="{3548A456-B95C-42D1-A917-1BDE9B55A2B9}" type="presOf" srcId="{497D9C97-B83E-4783-9248-CAB32A8966E1}" destId="{C883A279-0908-4E86-89E1-5F49BDFD3D6C}" srcOrd="1" destOrd="0" presId="urn:microsoft.com/office/officeart/2005/8/layout/list1"/>
    <dgm:cxn modelId="{521B57E2-3FAD-46A5-8197-FA6B3DF53525}" type="presOf" srcId="{ABD7BDBC-5CAB-4B0C-92AA-421E250716F9}" destId="{F22576DE-69EB-4BDC-A9E4-A3C468BBFF33}" srcOrd="0" destOrd="0" presId="urn:microsoft.com/office/officeart/2005/8/layout/list1"/>
    <dgm:cxn modelId="{6B288823-6C08-4FFE-B3AE-E262929F50F1}" type="presOf" srcId="{1BB83324-302E-458F-84F5-2CBD6B789292}" destId="{CBBF291F-5CA5-498E-B44F-8A59FC45D247}" srcOrd="1" destOrd="0" presId="urn:microsoft.com/office/officeart/2005/8/layout/list1"/>
    <dgm:cxn modelId="{47489AE9-7F41-4400-B660-24AE54E303E8}" type="presParOf" srcId="{F22576DE-69EB-4BDC-A9E4-A3C468BBFF33}" destId="{281481EE-92BB-4EF3-9B0A-7D2929A12109}" srcOrd="0" destOrd="0" presId="urn:microsoft.com/office/officeart/2005/8/layout/list1"/>
    <dgm:cxn modelId="{CC5F5832-D55E-419D-B267-0DC517F1AE4C}" type="presParOf" srcId="{281481EE-92BB-4EF3-9B0A-7D2929A12109}" destId="{7FA7AB95-5CA9-4AC3-8B5C-5C156B5CAB92}" srcOrd="0" destOrd="0" presId="urn:microsoft.com/office/officeart/2005/8/layout/list1"/>
    <dgm:cxn modelId="{F6D51641-B636-49E3-BB3D-AE1FC9D6EEC2}" type="presParOf" srcId="{281481EE-92BB-4EF3-9B0A-7D2929A12109}" destId="{8D5CB7A7-EFFF-40CE-AE9F-9D429459B6E7}" srcOrd="1" destOrd="0" presId="urn:microsoft.com/office/officeart/2005/8/layout/list1"/>
    <dgm:cxn modelId="{9A8B5A5F-D86C-4BD0-A24A-4C96A1F36C9A}" type="presParOf" srcId="{F22576DE-69EB-4BDC-A9E4-A3C468BBFF33}" destId="{9685B159-0ECE-49EE-AB2C-700392F72972}" srcOrd="1" destOrd="0" presId="urn:microsoft.com/office/officeart/2005/8/layout/list1"/>
    <dgm:cxn modelId="{86227EB9-917C-414F-997B-CB3B557183E8}" type="presParOf" srcId="{F22576DE-69EB-4BDC-A9E4-A3C468BBFF33}" destId="{1CEC01D6-6AB7-49BD-A551-E3C98B77FAE1}" srcOrd="2" destOrd="0" presId="urn:microsoft.com/office/officeart/2005/8/layout/list1"/>
    <dgm:cxn modelId="{846008F4-36C3-4E81-BD7D-F685568041D3}" type="presParOf" srcId="{F22576DE-69EB-4BDC-A9E4-A3C468BBFF33}" destId="{1B8B0533-D14C-4146-817A-21E1CF50FEC3}" srcOrd="3" destOrd="0" presId="urn:microsoft.com/office/officeart/2005/8/layout/list1"/>
    <dgm:cxn modelId="{5A6FF4AB-BAE0-4A30-876A-461A4D013D80}" type="presParOf" srcId="{F22576DE-69EB-4BDC-A9E4-A3C468BBFF33}" destId="{F9E859B0-B088-45CA-A6C6-58AE38B04618}" srcOrd="4" destOrd="0" presId="urn:microsoft.com/office/officeart/2005/8/layout/list1"/>
    <dgm:cxn modelId="{1A53E428-4944-4705-B5A9-359874D3E3F7}" type="presParOf" srcId="{F9E859B0-B088-45CA-A6C6-58AE38B04618}" destId="{2305342A-882D-4A42-9924-D8D6CBE720FF}" srcOrd="0" destOrd="0" presId="urn:microsoft.com/office/officeart/2005/8/layout/list1"/>
    <dgm:cxn modelId="{9B99EBC6-1F94-4BC8-A183-22ECB8CD1452}" type="presParOf" srcId="{F9E859B0-B088-45CA-A6C6-58AE38B04618}" destId="{C883A279-0908-4E86-89E1-5F49BDFD3D6C}" srcOrd="1" destOrd="0" presId="urn:microsoft.com/office/officeart/2005/8/layout/list1"/>
    <dgm:cxn modelId="{9705326C-4CAB-491E-8CF1-7623925A3734}" type="presParOf" srcId="{F22576DE-69EB-4BDC-A9E4-A3C468BBFF33}" destId="{F76B93BD-5BFB-47D1-947A-AACB1A809252}" srcOrd="5" destOrd="0" presId="urn:microsoft.com/office/officeart/2005/8/layout/list1"/>
    <dgm:cxn modelId="{3B08BD49-283B-41B6-9E1F-9177FBD312F9}" type="presParOf" srcId="{F22576DE-69EB-4BDC-A9E4-A3C468BBFF33}" destId="{65577E89-0208-4ABB-960B-753B82FB2618}" srcOrd="6" destOrd="0" presId="urn:microsoft.com/office/officeart/2005/8/layout/list1"/>
    <dgm:cxn modelId="{50CE5ABD-FB83-419E-A3E1-675EA07E49A8}" type="presParOf" srcId="{F22576DE-69EB-4BDC-A9E4-A3C468BBFF33}" destId="{837202F9-9231-4B02-9533-BA323EFD11A6}" srcOrd="7" destOrd="0" presId="urn:microsoft.com/office/officeart/2005/8/layout/list1"/>
    <dgm:cxn modelId="{F9BC9CE2-FFC2-49E4-A059-A0531191AA2C}" type="presParOf" srcId="{F22576DE-69EB-4BDC-A9E4-A3C468BBFF33}" destId="{637D8890-232E-4BF7-895D-82701BF5A1E1}" srcOrd="8" destOrd="0" presId="urn:microsoft.com/office/officeart/2005/8/layout/list1"/>
    <dgm:cxn modelId="{4EE8B298-93F2-4775-BCB4-F819E9940E31}" type="presParOf" srcId="{637D8890-232E-4BF7-895D-82701BF5A1E1}" destId="{7DB4BC19-01AC-4769-8D99-E9A4936DC5A0}" srcOrd="0" destOrd="0" presId="urn:microsoft.com/office/officeart/2005/8/layout/list1"/>
    <dgm:cxn modelId="{231F3BD2-3740-4F8C-BEE0-087D0DA0662F}" type="presParOf" srcId="{637D8890-232E-4BF7-895D-82701BF5A1E1}" destId="{CBBF291F-5CA5-498E-B44F-8A59FC45D247}" srcOrd="1" destOrd="0" presId="urn:microsoft.com/office/officeart/2005/8/layout/list1"/>
    <dgm:cxn modelId="{9CBCC2BD-4658-4874-914D-C40F7B32229E}" type="presParOf" srcId="{F22576DE-69EB-4BDC-A9E4-A3C468BBFF33}" destId="{E31DF29F-E8ED-4C2B-95B3-7091B25690A4}" srcOrd="9" destOrd="0" presId="urn:microsoft.com/office/officeart/2005/8/layout/list1"/>
    <dgm:cxn modelId="{F56422FA-7781-4CF9-9C27-98E535A8A665}" type="presParOf" srcId="{F22576DE-69EB-4BDC-A9E4-A3C468BBFF33}" destId="{FCF5B5FE-A164-46A3-826D-14530BC258FA}" srcOrd="10" destOrd="0" presId="urn:microsoft.com/office/officeart/2005/8/layout/list1"/>
    <dgm:cxn modelId="{9BD6F90F-C679-48CE-BBDC-FDA3872A0B54}" type="presParOf" srcId="{F22576DE-69EB-4BDC-A9E4-A3C468BBFF33}" destId="{FE9AF44F-2E04-483E-9D45-E481B14053AE}" srcOrd="11" destOrd="0" presId="urn:microsoft.com/office/officeart/2005/8/layout/list1"/>
    <dgm:cxn modelId="{3E664337-6D72-438F-A8BC-50B1FD250085}" type="presParOf" srcId="{F22576DE-69EB-4BDC-A9E4-A3C468BBFF33}" destId="{C638F461-8253-40B1-B0D2-CD7F704E862A}" srcOrd="12" destOrd="0" presId="urn:microsoft.com/office/officeart/2005/8/layout/list1"/>
    <dgm:cxn modelId="{FDF63080-BE32-4F01-B6C8-05FFA0666668}" type="presParOf" srcId="{C638F461-8253-40B1-B0D2-CD7F704E862A}" destId="{1D1DA722-8DBD-428B-ADB3-10C1433479DB}" srcOrd="0" destOrd="0" presId="urn:microsoft.com/office/officeart/2005/8/layout/list1"/>
    <dgm:cxn modelId="{4CCA8706-B972-47A2-9E21-93AAFC07670E}" type="presParOf" srcId="{C638F461-8253-40B1-B0D2-CD7F704E862A}" destId="{BE238D4E-C93E-402E-A3D1-3533075EFABD}" srcOrd="1" destOrd="0" presId="urn:microsoft.com/office/officeart/2005/8/layout/list1"/>
    <dgm:cxn modelId="{3152B2E7-6D59-40CB-AEC7-7994A956A3AE}" type="presParOf" srcId="{F22576DE-69EB-4BDC-A9E4-A3C468BBFF33}" destId="{CAF96514-E199-40F5-91BA-4BBEAAECCBEA}" srcOrd="13" destOrd="0" presId="urn:microsoft.com/office/officeart/2005/8/layout/list1"/>
    <dgm:cxn modelId="{8075AE32-151E-4D9A-85EF-995718295C6E}" type="presParOf" srcId="{F22576DE-69EB-4BDC-A9E4-A3C468BBFF33}" destId="{E99C7717-6AA3-48DE-B709-6F7C9585E6E9}"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6D7397-64AD-44B5-8359-0260A1F0FAE2}" type="doc">
      <dgm:prSet loTypeId="urn:microsoft.com/office/officeart/2005/8/layout/funnel1" loCatId="relationship" qsTypeId="urn:microsoft.com/office/officeart/2005/8/quickstyle/simple2" qsCatId="simple" csTypeId="urn:microsoft.com/office/officeart/2005/8/colors/accent1_2" csCatId="accent1" phldr="1"/>
      <dgm:spPr/>
      <dgm:t>
        <a:bodyPr/>
        <a:lstStyle/>
        <a:p>
          <a:endParaRPr lang="es-CL"/>
        </a:p>
      </dgm:t>
    </dgm:pt>
    <dgm:pt modelId="{BB3F2E9A-F403-4C80-92BA-C1C7DA7CEEAA}">
      <dgm:prSet phldrT="[Texto]"/>
      <dgm:spPr/>
      <dgm:t>
        <a:bodyPr/>
        <a:lstStyle/>
        <a:p>
          <a:r>
            <a:rPr lang="es-CL" dirty="0" smtClean="0"/>
            <a:t>Compromiso de todos</a:t>
          </a:r>
          <a:endParaRPr lang="es-CL" dirty="0"/>
        </a:p>
      </dgm:t>
    </dgm:pt>
    <dgm:pt modelId="{A406FB43-E1A6-4E97-8CA7-D3009707E1CE}" type="parTrans" cxnId="{C3D5FA60-9C01-42E5-9ADD-E8438108525F}">
      <dgm:prSet/>
      <dgm:spPr/>
      <dgm:t>
        <a:bodyPr/>
        <a:lstStyle/>
        <a:p>
          <a:endParaRPr lang="es-CL"/>
        </a:p>
      </dgm:t>
    </dgm:pt>
    <dgm:pt modelId="{D0B8EB68-D496-4A86-9123-57768E22BA96}" type="sibTrans" cxnId="{C3D5FA60-9C01-42E5-9ADD-E8438108525F}">
      <dgm:prSet/>
      <dgm:spPr/>
      <dgm:t>
        <a:bodyPr/>
        <a:lstStyle/>
        <a:p>
          <a:endParaRPr lang="es-CL"/>
        </a:p>
      </dgm:t>
    </dgm:pt>
    <dgm:pt modelId="{B8C07E94-F6CB-4D4F-AE20-203C5B827AD3}">
      <dgm:prSet phldrT="[Texto]"/>
      <dgm:spPr/>
      <dgm:t>
        <a:bodyPr/>
        <a:lstStyle/>
        <a:p>
          <a:r>
            <a:rPr lang="es-CL" dirty="0" smtClean="0"/>
            <a:t>Trabajo de Todos</a:t>
          </a:r>
          <a:endParaRPr lang="es-CL" dirty="0"/>
        </a:p>
      </dgm:t>
    </dgm:pt>
    <dgm:pt modelId="{1654D051-2EC2-4518-B9BD-4BED224FB378}" type="parTrans" cxnId="{157D5606-52D6-404E-9EC2-53B8ACE6EC4A}">
      <dgm:prSet/>
      <dgm:spPr/>
      <dgm:t>
        <a:bodyPr/>
        <a:lstStyle/>
        <a:p>
          <a:endParaRPr lang="es-CL"/>
        </a:p>
      </dgm:t>
    </dgm:pt>
    <dgm:pt modelId="{69967667-7D5F-4D1E-8CB8-F2FBDF03889B}" type="sibTrans" cxnId="{157D5606-52D6-404E-9EC2-53B8ACE6EC4A}">
      <dgm:prSet/>
      <dgm:spPr/>
      <dgm:t>
        <a:bodyPr/>
        <a:lstStyle/>
        <a:p>
          <a:endParaRPr lang="es-CL"/>
        </a:p>
      </dgm:t>
    </dgm:pt>
    <dgm:pt modelId="{6A77FF07-CE7E-425B-99DA-5E4B4F900101}">
      <dgm:prSet phldrT="[Texto]"/>
      <dgm:spPr/>
      <dgm:t>
        <a:bodyPr/>
        <a:lstStyle/>
        <a:p>
          <a:r>
            <a:rPr lang="es-CL" dirty="0" smtClean="0"/>
            <a:t>Participación Activa de la Comunidad</a:t>
          </a:r>
          <a:endParaRPr lang="es-CL" dirty="0"/>
        </a:p>
      </dgm:t>
    </dgm:pt>
    <dgm:pt modelId="{680D0D64-BDF7-4376-994B-9CFFFD9A2B29}" type="parTrans" cxnId="{54D9F07E-2971-4892-A4A0-ADB3F27942F3}">
      <dgm:prSet/>
      <dgm:spPr/>
      <dgm:t>
        <a:bodyPr/>
        <a:lstStyle/>
        <a:p>
          <a:endParaRPr lang="es-CL"/>
        </a:p>
      </dgm:t>
    </dgm:pt>
    <dgm:pt modelId="{6883B3EB-587F-4278-8C25-275E83D9E3E8}" type="sibTrans" cxnId="{54D9F07E-2971-4892-A4A0-ADB3F27942F3}">
      <dgm:prSet/>
      <dgm:spPr/>
      <dgm:t>
        <a:bodyPr/>
        <a:lstStyle/>
        <a:p>
          <a:endParaRPr lang="es-CL"/>
        </a:p>
      </dgm:t>
    </dgm:pt>
    <dgm:pt modelId="{D7C01034-13F1-410E-AEA5-C436C07BC40A}">
      <dgm:prSet phldrT="[Texto]"/>
      <dgm:spPr/>
      <dgm:t>
        <a:bodyPr/>
        <a:lstStyle/>
        <a:p>
          <a:endParaRPr lang="es-CL" dirty="0"/>
        </a:p>
      </dgm:t>
    </dgm:pt>
    <dgm:pt modelId="{CB8E0AC6-3D8B-449A-AE67-3436D45DFF3B}" type="parTrans" cxnId="{955BE737-9330-4109-920F-4C0C15D7DCE0}">
      <dgm:prSet/>
      <dgm:spPr/>
      <dgm:t>
        <a:bodyPr/>
        <a:lstStyle/>
        <a:p>
          <a:endParaRPr lang="es-CL"/>
        </a:p>
      </dgm:t>
    </dgm:pt>
    <dgm:pt modelId="{25E19E7F-F779-465B-B2EC-F4150CCBC2B4}" type="sibTrans" cxnId="{955BE737-9330-4109-920F-4C0C15D7DCE0}">
      <dgm:prSet/>
      <dgm:spPr/>
      <dgm:t>
        <a:bodyPr/>
        <a:lstStyle/>
        <a:p>
          <a:endParaRPr lang="es-CL"/>
        </a:p>
      </dgm:t>
    </dgm:pt>
    <dgm:pt modelId="{88F42B7A-02C8-4E50-818F-8A571FF1AE8C}" type="pres">
      <dgm:prSet presAssocID="{D36D7397-64AD-44B5-8359-0260A1F0FAE2}" presName="Name0" presStyleCnt="0">
        <dgm:presLayoutVars>
          <dgm:chMax val="4"/>
          <dgm:resizeHandles val="exact"/>
        </dgm:presLayoutVars>
      </dgm:prSet>
      <dgm:spPr/>
      <dgm:t>
        <a:bodyPr/>
        <a:lstStyle/>
        <a:p>
          <a:endParaRPr lang="es-CL"/>
        </a:p>
      </dgm:t>
    </dgm:pt>
    <dgm:pt modelId="{0788D0D0-8E1B-4B19-BD59-1DE66E07E460}" type="pres">
      <dgm:prSet presAssocID="{D36D7397-64AD-44B5-8359-0260A1F0FAE2}" presName="ellipse" presStyleLbl="trBgShp" presStyleIdx="0" presStyleCnt="1" custScaleX="61860"/>
      <dgm:spPr/>
      <dgm:t>
        <a:bodyPr/>
        <a:lstStyle/>
        <a:p>
          <a:endParaRPr lang="es-CL"/>
        </a:p>
      </dgm:t>
    </dgm:pt>
    <dgm:pt modelId="{E055CD37-A1B1-4F26-90B3-BC910B6326B7}" type="pres">
      <dgm:prSet presAssocID="{D36D7397-64AD-44B5-8359-0260A1F0FAE2}" presName="arrow1" presStyleLbl="fgShp" presStyleIdx="0" presStyleCnt="1"/>
      <dgm:spPr/>
      <dgm:t>
        <a:bodyPr/>
        <a:lstStyle/>
        <a:p>
          <a:endParaRPr lang="es-CL"/>
        </a:p>
      </dgm:t>
    </dgm:pt>
    <dgm:pt modelId="{B1E0C72C-7BBD-4602-A5EE-E40A5CADDCCD}" type="pres">
      <dgm:prSet presAssocID="{D36D7397-64AD-44B5-8359-0260A1F0FAE2}" presName="rectangle" presStyleLbl="revTx" presStyleIdx="0" presStyleCnt="1">
        <dgm:presLayoutVars>
          <dgm:bulletEnabled val="1"/>
        </dgm:presLayoutVars>
      </dgm:prSet>
      <dgm:spPr/>
      <dgm:t>
        <a:bodyPr/>
        <a:lstStyle/>
        <a:p>
          <a:endParaRPr lang="es-CL"/>
        </a:p>
      </dgm:t>
    </dgm:pt>
    <dgm:pt modelId="{C86E5138-1062-4F92-BE15-D0B7DA751BB5}" type="pres">
      <dgm:prSet presAssocID="{B8C07E94-F6CB-4D4F-AE20-203C5B827AD3}" presName="item1" presStyleLbl="node1" presStyleIdx="0" presStyleCnt="3">
        <dgm:presLayoutVars>
          <dgm:bulletEnabled val="1"/>
        </dgm:presLayoutVars>
      </dgm:prSet>
      <dgm:spPr/>
      <dgm:t>
        <a:bodyPr/>
        <a:lstStyle/>
        <a:p>
          <a:endParaRPr lang="es-CL"/>
        </a:p>
      </dgm:t>
    </dgm:pt>
    <dgm:pt modelId="{B7C83B86-7E33-4F44-AB9A-2110CCEA1313}" type="pres">
      <dgm:prSet presAssocID="{6A77FF07-CE7E-425B-99DA-5E4B4F900101}" presName="item2" presStyleLbl="node1" presStyleIdx="1" presStyleCnt="3">
        <dgm:presLayoutVars>
          <dgm:bulletEnabled val="1"/>
        </dgm:presLayoutVars>
      </dgm:prSet>
      <dgm:spPr/>
      <dgm:t>
        <a:bodyPr/>
        <a:lstStyle/>
        <a:p>
          <a:endParaRPr lang="es-CL"/>
        </a:p>
      </dgm:t>
    </dgm:pt>
    <dgm:pt modelId="{D1DF6502-D5D9-40E6-9F51-D2E774EF1670}" type="pres">
      <dgm:prSet presAssocID="{D7C01034-13F1-410E-AEA5-C436C07BC40A}" presName="item3" presStyleLbl="node1" presStyleIdx="2" presStyleCnt="3">
        <dgm:presLayoutVars>
          <dgm:bulletEnabled val="1"/>
        </dgm:presLayoutVars>
      </dgm:prSet>
      <dgm:spPr/>
      <dgm:t>
        <a:bodyPr/>
        <a:lstStyle/>
        <a:p>
          <a:endParaRPr lang="es-CL"/>
        </a:p>
      </dgm:t>
    </dgm:pt>
    <dgm:pt modelId="{1AA6E568-5376-497A-BE09-998DC835B0D4}" type="pres">
      <dgm:prSet presAssocID="{D36D7397-64AD-44B5-8359-0260A1F0FAE2}" presName="funnel" presStyleLbl="trAlignAcc1" presStyleIdx="0" presStyleCnt="1" custScaleX="78552" custLinFactNeighborX="-2497" custLinFactNeighborY="-893"/>
      <dgm:spPr/>
      <dgm:t>
        <a:bodyPr/>
        <a:lstStyle/>
        <a:p>
          <a:endParaRPr lang="es-CL"/>
        </a:p>
      </dgm:t>
    </dgm:pt>
  </dgm:ptLst>
  <dgm:cxnLst>
    <dgm:cxn modelId="{955BE737-9330-4109-920F-4C0C15D7DCE0}" srcId="{D36D7397-64AD-44B5-8359-0260A1F0FAE2}" destId="{D7C01034-13F1-410E-AEA5-C436C07BC40A}" srcOrd="3" destOrd="0" parTransId="{CB8E0AC6-3D8B-449A-AE67-3436D45DFF3B}" sibTransId="{25E19E7F-F779-465B-B2EC-F4150CCBC2B4}"/>
    <dgm:cxn modelId="{C3D5FA60-9C01-42E5-9ADD-E8438108525F}" srcId="{D36D7397-64AD-44B5-8359-0260A1F0FAE2}" destId="{BB3F2E9A-F403-4C80-92BA-C1C7DA7CEEAA}" srcOrd="0" destOrd="0" parTransId="{A406FB43-E1A6-4E97-8CA7-D3009707E1CE}" sibTransId="{D0B8EB68-D496-4A86-9123-57768E22BA96}"/>
    <dgm:cxn modelId="{9BBFDCA9-BB62-4C30-ABC8-BD35C5CE7242}" type="presOf" srcId="{D7C01034-13F1-410E-AEA5-C436C07BC40A}" destId="{B1E0C72C-7BBD-4602-A5EE-E40A5CADDCCD}" srcOrd="0" destOrd="0" presId="urn:microsoft.com/office/officeart/2005/8/layout/funnel1"/>
    <dgm:cxn modelId="{C0FCF886-0774-40CF-B402-D66F0C73315A}" type="presOf" srcId="{D36D7397-64AD-44B5-8359-0260A1F0FAE2}" destId="{88F42B7A-02C8-4E50-818F-8A571FF1AE8C}" srcOrd="0" destOrd="0" presId="urn:microsoft.com/office/officeart/2005/8/layout/funnel1"/>
    <dgm:cxn modelId="{B739C0B7-C342-4769-8112-916C3AE17304}" type="presOf" srcId="{BB3F2E9A-F403-4C80-92BA-C1C7DA7CEEAA}" destId="{D1DF6502-D5D9-40E6-9F51-D2E774EF1670}" srcOrd="0" destOrd="0" presId="urn:microsoft.com/office/officeart/2005/8/layout/funnel1"/>
    <dgm:cxn modelId="{157D5606-52D6-404E-9EC2-53B8ACE6EC4A}" srcId="{D36D7397-64AD-44B5-8359-0260A1F0FAE2}" destId="{B8C07E94-F6CB-4D4F-AE20-203C5B827AD3}" srcOrd="1" destOrd="0" parTransId="{1654D051-2EC2-4518-B9BD-4BED224FB378}" sibTransId="{69967667-7D5F-4D1E-8CB8-F2FBDF03889B}"/>
    <dgm:cxn modelId="{1F091318-9190-4A9D-B1D2-5978976DCC73}" type="presOf" srcId="{6A77FF07-CE7E-425B-99DA-5E4B4F900101}" destId="{C86E5138-1062-4F92-BE15-D0B7DA751BB5}" srcOrd="0" destOrd="0" presId="urn:microsoft.com/office/officeart/2005/8/layout/funnel1"/>
    <dgm:cxn modelId="{4541F23B-D235-43EC-8DE3-F2161230624C}" type="presOf" srcId="{B8C07E94-F6CB-4D4F-AE20-203C5B827AD3}" destId="{B7C83B86-7E33-4F44-AB9A-2110CCEA1313}" srcOrd="0" destOrd="0" presId="urn:microsoft.com/office/officeart/2005/8/layout/funnel1"/>
    <dgm:cxn modelId="{54D9F07E-2971-4892-A4A0-ADB3F27942F3}" srcId="{D36D7397-64AD-44B5-8359-0260A1F0FAE2}" destId="{6A77FF07-CE7E-425B-99DA-5E4B4F900101}" srcOrd="2" destOrd="0" parTransId="{680D0D64-BDF7-4376-994B-9CFFFD9A2B29}" sibTransId="{6883B3EB-587F-4278-8C25-275E83D9E3E8}"/>
    <dgm:cxn modelId="{EFA3EDD9-B7F8-4169-95FF-0A6B1AAC32CC}" type="presParOf" srcId="{88F42B7A-02C8-4E50-818F-8A571FF1AE8C}" destId="{0788D0D0-8E1B-4B19-BD59-1DE66E07E460}" srcOrd="0" destOrd="0" presId="urn:microsoft.com/office/officeart/2005/8/layout/funnel1"/>
    <dgm:cxn modelId="{49DF82A2-4BE9-4EE3-87A2-98AF20E6191F}" type="presParOf" srcId="{88F42B7A-02C8-4E50-818F-8A571FF1AE8C}" destId="{E055CD37-A1B1-4F26-90B3-BC910B6326B7}" srcOrd="1" destOrd="0" presId="urn:microsoft.com/office/officeart/2005/8/layout/funnel1"/>
    <dgm:cxn modelId="{1E7390CD-3CCB-4CCD-A995-5248CF3A8305}" type="presParOf" srcId="{88F42B7A-02C8-4E50-818F-8A571FF1AE8C}" destId="{B1E0C72C-7BBD-4602-A5EE-E40A5CADDCCD}" srcOrd="2" destOrd="0" presId="urn:microsoft.com/office/officeart/2005/8/layout/funnel1"/>
    <dgm:cxn modelId="{C2FC8F06-0972-457D-AB0F-1B0F9DB6B646}" type="presParOf" srcId="{88F42B7A-02C8-4E50-818F-8A571FF1AE8C}" destId="{C86E5138-1062-4F92-BE15-D0B7DA751BB5}" srcOrd="3" destOrd="0" presId="urn:microsoft.com/office/officeart/2005/8/layout/funnel1"/>
    <dgm:cxn modelId="{05F3D8B2-2449-45AA-8C5E-8A2DD955E5A3}" type="presParOf" srcId="{88F42B7A-02C8-4E50-818F-8A571FF1AE8C}" destId="{B7C83B86-7E33-4F44-AB9A-2110CCEA1313}" srcOrd="4" destOrd="0" presId="urn:microsoft.com/office/officeart/2005/8/layout/funnel1"/>
    <dgm:cxn modelId="{C92781DC-A89D-4D8B-91CB-CF05E9F6C801}" type="presParOf" srcId="{88F42B7A-02C8-4E50-818F-8A571FF1AE8C}" destId="{D1DF6502-D5D9-40E6-9F51-D2E774EF1670}" srcOrd="5" destOrd="0" presId="urn:microsoft.com/office/officeart/2005/8/layout/funnel1"/>
    <dgm:cxn modelId="{689FEEA5-3D79-458C-8FD9-F7B2DC823FA6}" type="presParOf" srcId="{88F42B7A-02C8-4E50-818F-8A571FF1AE8C}" destId="{1AA6E568-5376-497A-BE09-998DC835B0D4}" srcOrd="6"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174381-3BCE-4459-81E0-5E3FF571ABDD}" type="doc">
      <dgm:prSet loTypeId="urn:microsoft.com/office/officeart/2008/layout/VerticalCurvedList" loCatId="list" qsTypeId="urn:microsoft.com/office/officeart/2005/8/quickstyle/3d3" qsCatId="3D" csTypeId="urn:microsoft.com/office/officeart/2005/8/colors/accent0_3" csCatId="mainScheme" phldr="1"/>
      <dgm:spPr/>
      <dgm:t>
        <a:bodyPr/>
        <a:lstStyle/>
        <a:p>
          <a:endParaRPr lang="es-CL"/>
        </a:p>
      </dgm:t>
    </dgm:pt>
    <dgm:pt modelId="{527D9A85-9679-4134-9F22-AE14E395907F}">
      <dgm:prSet phldrT="[Texto]"/>
      <dgm:spPr/>
      <dgm:t>
        <a:bodyPr/>
        <a:lstStyle/>
        <a:p>
          <a:r>
            <a:rPr lang="es-CL" dirty="0" smtClean="0"/>
            <a:t>Representantes: Sra. Magali Valencia, Sra. María Arredondo, Sra. Irene Basualto y D. Hernán Escobar </a:t>
          </a:r>
          <a:endParaRPr lang="es-CL" dirty="0"/>
        </a:p>
      </dgm:t>
    </dgm:pt>
    <dgm:pt modelId="{D4F6FCCE-8EE5-4794-BE5B-13FCD75AE4C2}" type="parTrans" cxnId="{AC69C8C5-516F-44B6-99BD-7FEB52D15CE8}">
      <dgm:prSet/>
      <dgm:spPr/>
      <dgm:t>
        <a:bodyPr/>
        <a:lstStyle/>
        <a:p>
          <a:endParaRPr lang="es-CL"/>
        </a:p>
      </dgm:t>
    </dgm:pt>
    <dgm:pt modelId="{A1BFF276-9B19-424B-B8FC-A6B995DBEFD5}" type="sibTrans" cxnId="{AC69C8C5-516F-44B6-99BD-7FEB52D15CE8}">
      <dgm:prSet/>
      <dgm:spPr/>
      <dgm:t>
        <a:bodyPr/>
        <a:lstStyle/>
        <a:p>
          <a:endParaRPr lang="es-CL"/>
        </a:p>
      </dgm:t>
    </dgm:pt>
    <dgm:pt modelId="{173CCE57-16F9-4F73-A5A8-D827EDA3AF7E}">
      <dgm:prSet phldrT="[Texto]"/>
      <dgm:spPr/>
      <dgm:t>
        <a:bodyPr/>
        <a:lstStyle/>
        <a:p>
          <a:r>
            <a:rPr lang="es-CL" dirty="0" smtClean="0"/>
            <a:t>“Destacan que a través del CCS se han logrado importantes logros esperando una reactivación durante este 2022, iniciando la búsqueda de fondos para concursar proyectos en beneficio de la comunidad y hospital”</a:t>
          </a:r>
          <a:endParaRPr lang="es-CL" dirty="0"/>
        </a:p>
      </dgm:t>
    </dgm:pt>
    <dgm:pt modelId="{0B2B353B-1071-4107-B6C8-95E6F920E6AD}" type="parTrans" cxnId="{FD1840F5-C410-44DD-8AA9-EFD35747E58C}">
      <dgm:prSet/>
      <dgm:spPr/>
      <dgm:t>
        <a:bodyPr/>
        <a:lstStyle/>
        <a:p>
          <a:endParaRPr lang="es-CL"/>
        </a:p>
      </dgm:t>
    </dgm:pt>
    <dgm:pt modelId="{FA265792-9565-4024-BE1E-FA99122C2641}" type="sibTrans" cxnId="{FD1840F5-C410-44DD-8AA9-EFD35747E58C}">
      <dgm:prSet/>
      <dgm:spPr/>
      <dgm:t>
        <a:bodyPr/>
        <a:lstStyle/>
        <a:p>
          <a:endParaRPr lang="es-CL"/>
        </a:p>
      </dgm:t>
    </dgm:pt>
    <dgm:pt modelId="{115E5512-7783-4BD6-8E8D-54A31ECD44AB}">
      <dgm:prSet phldrT="[Texto]"/>
      <dgm:spPr/>
      <dgm:t>
        <a:bodyPr/>
        <a:lstStyle/>
        <a:p>
          <a:r>
            <a:rPr lang="es-CL" dirty="0" smtClean="0"/>
            <a:t>Se plantean ideas y proyectos para trabajar en conjunto como:</a:t>
          </a:r>
          <a:endParaRPr lang="es-CL" dirty="0"/>
        </a:p>
      </dgm:t>
    </dgm:pt>
    <dgm:pt modelId="{80198E67-0971-43F1-89B4-041DD6784C89}" type="parTrans" cxnId="{ED364A16-F0D4-46D3-9D96-2DD4DFD44703}">
      <dgm:prSet/>
      <dgm:spPr/>
      <dgm:t>
        <a:bodyPr/>
        <a:lstStyle/>
        <a:p>
          <a:endParaRPr lang="es-CL"/>
        </a:p>
      </dgm:t>
    </dgm:pt>
    <dgm:pt modelId="{9C03A94A-F5A4-4FF8-A923-7DE693A1173B}" type="sibTrans" cxnId="{ED364A16-F0D4-46D3-9D96-2DD4DFD44703}">
      <dgm:prSet/>
      <dgm:spPr/>
      <dgm:t>
        <a:bodyPr/>
        <a:lstStyle/>
        <a:p>
          <a:endParaRPr lang="es-CL"/>
        </a:p>
      </dgm:t>
    </dgm:pt>
    <dgm:pt modelId="{EECA53F2-4ED0-4D23-9AEE-C73CA771E152}">
      <dgm:prSet phldrT="[Texto]"/>
      <dgm:spPr/>
      <dgm:t>
        <a:bodyPr/>
        <a:lstStyle/>
        <a:p>
          <a:r>
            <a:rPr lang="es-CL" dirty="0" smtClean="0"/>
            <a:t>1. Laboratorio para el Hospital de Petorca</a:t>
          </a:r>
          <a:endParaRPr lang="es-CL" dirty="0"/>
        </a:p>
      </dgm:t>
    </dgm:pt>
    <dgm:pt modelId="{4F83AACF-3725-430A-8982-7E2227730A64}" type="parTrans" cxnId="{B7685E70-B1AC-4828-AFEB-BDF13301BB22}">
      <dgm:prSet/>
      <dgm:spPr/>
      <dgm:t>
        <a:bodyPr/>
        <a:lstStyle/>
        <a:p>
          <a:endParaRPr lang="es-CL"/>
        </a:p>
      </dgm:t>
    </dgm:pt>
    <dgm:pt modelId="{94EE0EE0-E7E2-401F-B68B-FD3871C119D9}" type="sibTrans" cxnId="{B7685E70-B1AC-4828-AFEB-BDF13301BB22}">
      <dgm:prSet/>
      <dgm:spPr/>
      <dgm:t>
        <a:bodyPr/>
        <a:lstStyle/>
        <a:p>
          <a:endParaRPr lang="es-CL"/>
        </a:p>
      </dgm:t>
    </dgm:pt>
    <dgm:pt modelId="{42CC6B49-1F09-4742-A8E8-8C6CE05ED442}">
      <dgm:prSet phldrT="[Texto]"/>
      <dgm:spPr/>
      <dgm:t>
        <a:bodyPr/>
        <a:lstStyle/>
        <a:p>
          <a:r>
            <a:rPr lang="es-CL" dirty="0" smtClean="0"/>
            <a:t>2. Techo para frontis del Hospital.</a:t>
          </a:r>
          <a:endParaRPr lang="es-CL" dirty="0"/>
        </a:p>
      </dgm:t>
    </dgm:pt>
    <dgm:pt modelId="{DE763A5B-2C5E-4AF4-9AA1-8B5D431FC843}" type="parTrans" cxnId="{70816835-D0F4-4549-86BB-02AB6014A41C}">
      <dgm:prSet/>
      <dgm:spPr/>
      <dgm:t>
        <a:bodyPr/>
        <a:lstStyle/>
        <a:p>
          <a:endParaRPr lang="es-CL"/>
        </a:p>
      </dgm:t>
    </dgm:pt>
    <dgm:pt modelId="{7EB7F353-52F1-4B6E-A587-92380B90B5A5}" type="sibTrans" cxnId="{70816835-D0F4-4549-86BB-02AB6014A41C}">
      <dgm:prSet/>
      <dgm:spPr/>
      <dgm:t>
        <a:bodyPr/>
        <a:lstStyle/>
        <a:p>
          <a:endParaRPr lang="es-CL"/>
        </a:p>
      </dgm:t>
    </dgm:pt>
    <dgm:pt modelId="{A19F1266-0276-44DE-BB07-8763488991C9}">
      <dgm:prSet phldrT="[Texto]"/>
      <dgm:spPr/>
      <dgm:t>
        <a:bodyPr/>
        <a:lstStyle/>
        <a:p>
          <a:r>
            <a:rPr lang="es-CL" dirty="0" smtClean="0"/>
            <a:t>3. Nueva Sala Multiuso (para uso de CCS y Comunidad Funcionaria).</a:t>
          </a:r>
          <a:endParaRPr lang="es-CL" dirty="0"/>
        </a:p>
      </dgm:t>
    </dgm:pt>
    <dgm:pt modelId="{49DD977E-116B-4C8F-8647-6E1425DBAFB5}" type="parTrans" cxnId="{B195CB4F-B51F-478E-AD0E-CAB2024B4A07}">
      <dgm:prSet/>
      <dgm:spPr/>
      <dgm:t>
        <a:bodyPr/>
        <a:lstStyle/>
        <a:p>
          <a:endParaRPr lang="es-CL"/>
        </a:p>
      </dgm:t>
    </dgm:pt>
    <dgm:pt modelId="{57DAED55-F01A-41FF-8D31-16C1FB29177B}" type="sibTrans" cxnId="{B195CB4F-B51F-478E-AD0E-CAB2024B4A07}">
      <dgm:prSet/>
      <dgm:spPr/>
      <dgm:t>
        <a:bodyPr/>
        <a:lstStyle/>
        <a:p>
          <a:endParaRPr lang="es-CL"/>
        </a:p>
      </dgm:t>
    </dgm:pt>
    <dgm:pt modelId="{9841FC24-7E73-4CE6-BD05-518E187AB042}">
      <dgm:prSet phldrT="[Texto]"/>
      <dgm:spPr/>
      <dgm:t>
        <a:bodyPr/>
        <a:lstStyle/>
        <a:p>
          <a:r>
            <a:rPr lang="es-CL" dirty="0" smtClean="0"/>
            <a:t>Problemáticas como: Dificultad en locomoción para llegar al Hospital </a:t>
          </a:r>
          <a:r>
            <a:rPr lang="es-CL" dirty="0" err="1" smtClean="0"/>
            <a:t>Biprovincial</a:t>
          </a:r>
          <a:r>
            <a:rPr lang="es-CL" dirty="0" smtClean="0"/>
            <a:t> Quillota-Petorca y Reactivación de </a:t>
          </a:r>
          <a:endParaRPr lang="es-CL" dirty="0"/>
        </a:p>
      </dgm:t>
    </dgm:pt>
    <dgm:pt modelId="{CF8DCA17-CD3F-4CB9-9C3A-2CCBB01AEC6D}" type="parTrans" cxnId="{0E0CA227-2E6B-40B1-B071-D176D36EDF06}">
      <dgm:prSet/>
      <dgm:spPr/>
      <dgm:t>
        <a:bodyPr/>
        <a:lstStyle/>
        <a:p>
          <a:endParaRPr lang="es-CL"/>
        </a:p>
      </dgm:t>
    </dgm:pt>
    <dgm:pt modelId="{B5790F5C-96BB-4BA3-AB98-2D5D3AFDC3B5}" type="sibTrans" cxnId="{0E0CA227-2E6B-40B1-B071-D176D36EDF06}">
      <dgm:prSet/>
      <dgm:spPr/>
      <dgm:t>
        <a:bodyPr/>
        <a:lstStyle/>
        <a:p>
          <a:endParaRPr lang="es-CL"/>
        </a:p>
      </dgm:t>
    </dgm:pt>
    <dgm:pt modelId="{822F582C-8BFE-41B1-8497-FD0D4A09ED04}" type="pres">
      <dgm:prSet presAssocID="{09174381-3BCE-4459-81E0-5E3FF571ABDD}" presName="Name0" presStyleCnt="0">
        <dgm:presLayoutVars>
          <dgm:chMax val="7"/>
          <dgm:chPref val="7"/>
          <dgm:dir/>
        </dgm:presLayoutVars>
      </dgm:prSet>
      <dgm:spPr/>
      <dgm:t>
        <a:bodyPr/>
        <a:lstStyle/>
        <a:p>
          <a:endParaRPr lang="es-CL"/>
        </a:p>
      </dgm:t>
    </dgm:pt>
    <dgm:pt modelId="{DC68C74C-3ABF-470C-B671-659A64158461}" type="pres">
      <dgm:prSet presAssocID="{09174381-3BCE-4459-81E0-5E3FF571ABDD}" presName="Name1" presStyleCnt="0"/>
      <dgm:spPr/>
    </dgm:pt>
    <dgm:pt modelId="{78F2E57D-8E0B-49CE-A8BD-D916080CC932}" type="pres">
      <dgm:prSet presAssocID="{09174381-3BCE-4459-81E0-5E3FF571ABDD}" presName="cycle" presStyleCnt="0"/>
      <dgm:spPr/>
    </dgm:pt>
    <dgm:pt modelId="{60E243EA-D28A-456E-A67B-3139474F88D8}" type="pres">
      <dgm:prSet presAssocID="{09174381-3BCE-4459-81E0-5E3FF571ABDD}" presName="srcNode" presStyleLbl="node1" presStyleIdx="0" presStyleCnt="7"/>
      <dgm:spPr/>
    </dgm:pt>
    <dgm:pt modelId="{24A90334-9E2A-4C46-B5BA-4A91554DAC78}" type="pres">
      <dgm:prSet presAssocID="{09174381-3BCE-4459-81E0-5E3FF571ABDD}" presName="conn" presStyleLbl="parChTrans1D2" presStyleIdx="0" presStyleCnt="1"/>
      <dgm:spPr/>
      <dgm:t>
        <a:bodyPr/>
        <a:lstStyle/>
        <a:p>
          <a:endParaRPr lang="es-CL"/>
        </a:p>
      </dgm:t>
    </dgm:pt>
    <dgm:pt modelId="{A0D4F241-7211-45EC-B323-35AA8F72B591}" type="pres">
      <dgm:prSet presAssocID="{09174381-3BCE-4459-81E0-5E3FF571ABDD}" presName="extraNode" presStyleLbl="node1" presStyleIdx="0" presStyleCnt="7"/>
      <dgm:spPr/>
    </dgm:pt>
    <dgm:pt modelId="{F06D19C1-D173-4EA9-B110-9B67542E2B7C}" type="pres">
      <dgm:prSet presAssocID="{09174381-3BCE-4459-81E0-5E3FF571ABDD}" presName="dstNode" presStyleLbl="node1" presStyleIdx="0" presStyleCnt="7"/>
      <dgm:spPr/>
    </dgm:pt>
    <dgm:pt modelId="{E4DE4336-0F52-409E-8C5E-7846721693D6}" type="pres">
      <dgm:prSet presAssocID="{527D9A85-9679-4134-9F22-AE14E395907F}" presName="text_1" presStyleLbl="node1" presStyleIdx="0" presStyleCnt="7">
        <dgm:presLayoutVars>
          <dgm:bulletEnabled val="1"/>
        </dgm:presLayoutVars>
      </dgm:prSet>
      <dgm:spPr/>
      <dgm:t>
        <a:bodyPr/>
        <a:lstStyle/>
        <a:p>
          <a:endParaRPr lang="es-CL"/>
        </a:p>
      </dgm:t>
    </dgm:pt>
    <dgm:pt modelId="{ABDD9CE2-D85B-4210-B890-3C4A33505D42}" type="pres">
      <dgm:prSet presAssocID="{527D9A85-9679-4134-9F22-AE14E395907F}" presName="accent_1" presStyleCnt="0"/>
      <dgm:spPr/>
    </dgm:pt>
    <dgm:pt modelId="{70A5294B-EC0D-4769-9E26-D7F153096FF0}" type="pres">
      <dgm:prSet presAssocID="{527D9A85-9679-4134-9F22-AE14E395907F}" presName="accentRepeatNode" presStyleLbl="solidFgAcc1" presStyleIdx="0" presStyleCnt="7"/>
      <dgm:spPr/>
    </dgm:pt>
    <dgm:pt modelId="{8960EAC9-8F76-41AD-81ED-225E96772F38}" type="pres">
      <dgm:prSet presAssocID="{173CCE57-16F9-4F73-A5A8-D827EDA3AF7E}" presName="text_2" presStyleLbl="node1" presStyleIdx="1" presStyleCnt="7" custScaleY="153804">
        <dgm:presLayoutVars>
          <dgm:bulletEnabled val="1"/>
        </dgm:presLayoutVars>
      </dgm:prSet>
      <dgm:spPr/>
      <dgm:t>
        <a:bodyPr/>
        <a:lstStyle/>
        <a:p>
          <a:endParaRPr lang="es-CL"/>
        </a:p>
      </dgm:t>
    </dgm:pt>
    <dgm:pt modelId="{42AC4A1C-AE93-4EA3-ACAF-2EF9CEEAB0B0}" type="pres">
      <dgm:prSet presAssocID="{173CCE57-16F9-4F73-A5A8-D827EDA3AF7E}" presName="accent_2" presStyleCnt="0"/>
      <dgm:spPr/>
    </dgm:pt>
    <dgm:pt modelId="{14A99197-15B1-4200-B0D6-40D47024EC9E}" type="pres">
      <dgm:prSet presAssocID="{173CCE57-16F9-4F73-A5A8-D827EDA3AF7E}" presName="accentRepeatNode" presStyleLbl="solidFgAcc1" presStyleIdx="1" presStyleCnt="7"/>
      <dgm:spPr/>
    </dgm:pt>
    <dgm:pt modelId="{90093F6C-A1E3-44CF-A9A8-C53BB0C4CE88}" type="pres">
      <dgm:prSet presAssocID="{115E5512-7783-4BD6-8E8D-54A31ECD44AB}" presName="text_3" presStyleLbl="node1" presStyleIdx="2" presStyleCnt="7">
        <dgm:presLayoutVars>
          <dgm:bulletEnabled val="1"/>
        </dgm:presLayoutVars>
      </dgm:prSet>
      <dgm:spPr/>
      <dgm:t>
        <a:bodyPr/>
        <a:lstStyle/>
        <a:p>
          <a:endParaRPr lang="es-CL"/>
        </a:p>
      </dgm:t>
    </dgm:pt>
    <dgm:pt modelId="{2026FF5D-DE9D-4E6E-9870-22489CD4AC01}" type="pres">
      <dgm:prSet presAssocID="{115E5512-7783-4BD6-8E8D-54A31ECD44AB}" presName="accent_3" presStyleCnt="0"/>
      <dgm:spPr/>
    </dgm:pt>
    <dgm:pt modelId="{CF54DCA3-6833-4AAB-8D8D-FD581DB7B188}" type="pres">
      <dgm:prSet presAssocID="{115E5512-7783-4BD6-8E8D-54A31ECD44AB}" presName="accentRepeatNode" presStyleLbl="solidFgAcc1" presStyleIdx="2" presStyleCnt="7"/>
      <dgm:spPr/>
    </dgm:pt>
    <dgm:pt modelId="{625F9273-3D30-4840-BB1C-3EA002653CE0}" type="pres">
      <dgm:prSet presAssocID="{EECA53F2-4ED0-4D23-9AEE-C73CA771E152}" presName="text_4" presStyleLbl="node1" presStyleIdx="3" presStyleCnt="7">
        <dgm:presLayoutVars>
          <dgm:bulletEnabled val="1"/>
        </dgm:presLayoutVars>
      </dgm:prSet>
      <dgm:spPr/>
      <dgm:t>
        <a:bodyPr/>
        <a:lstStyle/>
        <a:p>
          <a:endParaRPr lang="es-CL"/>
        </a:p>
      </dgm:t>
    </dgm:pt>
    <dgm:pt modelId="{FADEB78C-21D3-4717-9F12-54C2CAFF107B}" type="pres">
      <dgm:prSet presAssocID="{EECA53F2-4ED0-4D23-9AEE-C73CA771E152}" presName="accent_4" presStyleCnt="0"/>
      <dgm:spPr/>
    </dgm:pt>
    <dgm:pt modelId="{E1A3F2D8-5C54-4DBA-99A9-8159E6225190}" type="pres">
      <dgm:prSet presAssocID="{EECA53F2-4ED0-4D23-9AEE-C73CA771E152}" presName="accentRepeatNode" presStyleLbl="solidFgAcc1" presStyleIdx="3" presStyleCnt="7"/>
      <dgm:spPr/>
    </dgm:pt>
    <dgm:pt modelId="{044C0C42-DA81-4CD4-9383-73E2B7AD8FCB}" type="pres">
      <dgm:prSet presAssocID="{42CC6B49-1F09-4742-A8E8-8C6CE05ED442}" presName="text_5" presStyleLbl="node1" presStyleIdx="4" presStyleCnt="7">
        <dgm:presLayoutVars>
          <dgm:bulletEnabled val="1"/>
        </dgm:presLayoutVars>
      </dgm:prSet>
      <dgm:spPr/>
      <dgm:t>
        <a:bodyPr/>
        <a:lstStyle/>
        <a:p>
          <a:endParaRPr lang="es-CL"/>
        </a:p>
      </dgm:t>
    </dgm:pt>
    <dgm:pt modelId="{C99ADA3F-DDF8-4B35-AEA5-B3F4B5C4AAFC}" type="pres">
      <dgm:prSet presAssocID="{42CC6B49-1F09-4742-A8E8-8C6CE05ED442}" presName="accent_5" presStyleCnt="0"/>
      <dgm:spPr/>
    </dgm:pt>
    <dgm:pt modelId="{EA7871AA-37B5-4C73-8317-C697235A21EF}" type="pres">
      <dgm:prSet presAssocID="{42CC6B49-1F09-4742-A8E8-8C6CE05ED442}" presName="accentRepeatNode" presStyleLbl="solidFgAcc1" presStyleIdx="4" presStyleCnt="7"/>
      <dgm:spPr/>
    </dgm:pt>
    <dgm:pt modelId="{4EBB203D-BDDC-4DF3-BF0E-E9C585752777}" type="pres">
      <dgm:prSet presAssocID="{A19F1266-0276-44DE-BB07-8763488991C9}" presName="text_6" presStyleLbl="node1" presStyleIdx="5" presStyleCnt="7">
        <dgm:presLayoutVars>
          <dgm:bulletEnabled val="1"/>
        </dgm:presLayoutVars>
      </dgm:prSet>
      <dgm:spPr/>
      <dgm:t>
        <a:bodyPr/>
        <a:lstStyle/>
        <a:p>
          <a:endParaRPr lang="es-CL"/>
        </a:p>
      </dgm:t>
    </dgm:pt>
    <dgm:pt modelId="{E190714F-7F19-42DA-913D-348628E32E34}" type="pres">
      <dgm:prSet presAssocID="{A19F1266-0276-44DE-BB07-8763488991C9}" presName="accent_6" presStyleCnt="0"/>
      <dgm:spPr/>
    </dgm:pt>
    <dgm:pt modelId="{29F72C5E-5AF3-4781-99E2-C305914399F8}" type="pres">
      <dgm:prSet presAssocID="{A19F1266-0276-44DE-BB07-8763488991C9}" presName="accentRepeatNode" presStyleLbl="solidFgAcc1" presStyleIdx="5" presStyleCnt="7"/>
      <dgm:spPr/>
    </dgm:pt>
    <dgm:pt modelId="{6813AAFB-2017-42FF-8E5F-C6CD8228C984}" type="pres">
      <dgm:prSet presAssocID="{9841FC24-7E73-4CE6-BD05-518E187AB042}" presName="text_7" presStyleLbl="node1" presStyleIdx="6" presStyleCnt="7">
        <dgm:presLayoutVars>
          <dgm:bulletEnabled val="1"/>
        </dgm:presLayoutVars>
      </dgm:prSet>
      <dgm:spPr/>
      <dgm:t>
        <a:bodyPr/>
        <a:lstStyle/>
        <a:p>
          <a:endParaRPr lang="es-CL"/>
        </a:p>
      </dgm:t>
    </dgm:pt>
    <dgm:pt modelId="{7C7726C8-C167-4B01-903C-201016BB7ACE}" type="pres">
      <dgm:prSet presAssocID="{9841FC24-7E73-4CE6-BD05-518E187AB042}" presName="accent_7" presStyleCnt="0"/>
      <dgm:spPr/>
    </dgm:pt>
    <dgm:pt modelId="{8B9B4FC3-093F-4A22-9566-5CA7EE05703D}" type="pres">
      <dgm:prSet presAssocID="{9841FC24-7E73-4CE6-BD05-518E187AB042}" presName="accentRepeatNode" presStyleLbl="solidFgAcc1" presStyleIdx="6" presStyleCnt="7"/>
      <dgm:spPr/>
    </dgm:pt>
  </dgm:ptLst>
  <dgm:cxnLst>
    <dgm:cxn modelId="{ED364A16-F0D4-46D3-9D96-2DD4DFD44703}" srcId="{09174381-3BCE-4459-81E0-5E3FF571ABDD}" destId="{115E5512-7783-4BD6-8E8D-54A31ECD44AB}" srcOrd="2" destOrd="0" parTransId="{80198E67-0971-43F1-89B4-041DD6784C89}" sibTransId="{9C03A94A-F5A4-4FF8-A923-7DE693A1173B}"/>
    <dgm:cxn modelId="{578C4A11-4E18-43E6-A93D-B418BE61A3EB}" type="presOf" srcId="{09174381-3BCE-4459-81E0-5E3FF571ABDD}" destId="{822F582C-8BFE-41B1-8497-FD0D4A09ED04}" srcOrd="0" destOrd="0" presId="urn:microsoft.com/office/officeart/2008/layout/VerticalCurvedList"/>
    <dgm:cxn modelId="{B7685E70-B1AC-4828-AFEB-BDF13301BB22}" srcId="{09174381-3BCE-4459-81E0-5E3FF571ABDD}" destId="{EECA53F2-4ED0-4D23-9AEE-C73CA771E152}" srcOrd="3" destOrd="0" parTransId="{4F83AACF-3725-430A-8982-7E2227730A64}" sibTransId="{94EE0EE0-E7E2-401F-B68B-FD3871C119D9}"/>
    <dgm:cxn modelId="{A77FB430-A651-4EF4-8BAC-B239C38BC412}" type="presOf" srcId="{173CCE57-16F9-4F73-A5A8-D827EDA3AF7E}" destId="{8960EAC9-8F76-41AD-81ED-225E96772F38}" srcOrd="0" destOrd="0" presId="urn:microsoft.com/office/officeart/2008/layout/VerticalCurvedList"/>
    <dgm:cxn modelId="{9BFF8380-665C-4FE9-B4D9-959B6B946B27}" type="presOf" srcId="{EECA53F2-4ED0-4D23-9AEE-C73CA771E152}" destId="{625F9273-3D30-4840-BB1C-3EA002653CE0}" srcOrd="0" destOrd="0" presId="urn:microsoft.com/office/officeart/2008/layout/VerticalCurvedList"/>
    <dgm:cxn modelId="{CE4BB996-C307-4F8B-A065-13DAC08C188E}" type="presOf" srcId="{115E5512-7783-4BD6-8E8D-54A31ECD44AB}" destId="{90093F6C-A1E3-44CF-A9A8-C53BB0C4CE88}" srcOrd="0" destOrd="0" presId="urn:microsoft.com/office/officeart/2008/layout/VerticalCurvedList"/>
    <dgm:cxn modelId="{0E0CA227-2E6B-40B1-B071-D176D36EDF06}" srcId="{09174381-3BCE-4459-81E0-5E3FF571ABDD}" destId="{9841FC24-7E73-4CE6-BD05-518E187AB042}" srcOrd="6" destOrd="0" parTransId="{CF8DCA17-CD3F-4CB9-9C3A-2CCBB01AEC6D}" sibTransId="{B5790F5C-96BB-4BA3-AB98-2D5D3AFDC3B5}"/>
    <dgm:cxn modelId="{16DD7520-7FC1-4DF7-9AF2-F0ACE676A580}" type="presOf" srcId="{527D9A85-9679-4134-9F22-AE14E395907F}" destId="{E4DE4336-0F52-409E-8C5E-7846721693D6}" srcOrd="0" destOrd="0" presId="urn:microsoft.com/office/officeart/2008/layout/VerticalCurvedList"/>
    <dgm:cxn modelId="{3B7FBED5-82A6-4031-950C-8FA056CB89DF}" type="presOf" srcId="{A19F1266-0276-44DE-BB07-8763488991C9}" destId="{4EBB203D-BDDC-4DF3-BF0E-E9C585752777}" srcOrd="0" destOrd="0" presId="urn:microsoft.com/office/officeart/2008/layout/VerticalCurvedList"/>
    <dgm:cxn modelId="{70816835-D0F4-4549-86BB-02AB6014A41C}" srcId="{09174381-3BCE-4459-81E0-5E3FF571ABDD}" destId="{42CC6B49-1F09-4742-A8E8-8C6CE05ED442}" srcOrd="4" destOrd="0" parTransId="{DE763A5B-2C5E-4AF4-9AA1-8B5D431FC843}" sibTransId="{7EB7F353-52F1-4B6E-A587-92380B90B5A5}"/>
    <dgm:cxn modelId="{AC69C8C5-516F-44B6-99BD-7FEB52D15CE8}" srcId="{09174381-3BCE-4459-81E0-5E3FF571ABDD}" destId="{527D9A85-9679-4134-9F22-AE14E395907F}" srcOrd="0" destOrd="0" parTransId="{D4F6FCCE-8EE5-4794-BE5B-13FCD75AE4C2}" sibTransId="{A1BFF276-9B19-424B-B8FC-A6B995DBEFD5}"/>
    <dgm:cxn modelId="{FD1840F5-C410-44DD-8AA9-EFD35747E58C}" srcId="{09174381-3BCE-4459-81E0-5E3FF571ABDD}" destId="{173CCE57-16F9-4F73-A5A8-D827EDA3AF7E}" srcOrd="1" destOrd="0" parTransId="{0B2B353B-1071-4107-B6C8-95E6F920E6AD}" sibTransId="{FA265792-9565-4024-BE1E-FA99122C2641}"/>
    <dgm:cxn modelId="{1FD33A27-7AA3-43CA-B64D-FB66B3E4F90C}" type="presOf" srcId="{42CC6B49-1F09-4742-A8E8-8C6CE05ED442}" destId="{044C0C42-DA81-4CD4-9383-73E2B7AD8FCB}" srcOrd="0" destOrd="0" presId="urn:microsoft.com/office/officeart/2008/layout/VerticalCurvedList"/>
    <dgm:cxn modelId="{B195CB4F-B51F-478E-AD0E-CAB2024B4A07}" srcId="{09174381-3BCE-4459-81E0-5E3FF571ABDD}" destId="{A19F1266-0276-44DE-BB07-8763488991C9}" srcOrd="5" destOrd="0" parTransId="{49DD977E-116B-4C8F-8647-6E1425DBAFB5}" sibTransId="{57DAED55-F01A-41FF-8D31-16C1FB29177B}"/>
    <dgm:cxn modelId="{71958E19-2DC2-45C4-9C85-E83D88AFAB94}" type="presOf" srcId="{A1BFF276-9B19-424B-B8FC-A6B995DBEFD5}" destId="{24A90334-9E2A-4C46-B5BA-4A91554DAC78}" srcOrd="0" destOrd="0" presId="urn:microsoft.com/office/officeart/2008/layout/VerticalCurvedList"/>
    <dgm:cxn modelId="{16CA2169-BF3A-4EDC-AEA7-35113C1B3C19}" type="presOf" srcId="{9841FC24-7E73-4CE6-BD05-518E187AB042}" destId="{6813AAFB-2017-42FF-8E5F-C6CD8228C984}" srcOrd="0" destOrd="0" presId="urn:microsoft.com/office/officeart/2008/layout/VerticalCurvedList"/>
    <dgm:cxn modelId="{F2405E72-C293-4F91-A31E-0A053CD0D582}" type="presParOf" srcId="{822F582C-8BFE-41B1-8497-FD0D4A09ED04}" destId="{DC68C74C-3ABF-470C-B671-659A64158461}" srcOrd="0" destOrd="0" presId="urn:microsoft.com/office/officeart/2008/layout/VerticalCurvedList"/>
    <dgm:cxn modelId="{DC0BE47B-9A6A-4F87-8320-76BA6E68134E}" type="presParOf" srcId="{DC68C74C-3ABF-470C-B671-659A64158461}" destId="{78F2E57D-8E0B-49CE-A8BD-D916080CC932}" srcOrd="0" destOrd="0" presId="urn:microsoft.com/office/officeart/2008/layout/VerticalCurvedList"/>
    <dgm:cxn modelId="{06BC0CFC-A509-41DA-8EA9-57193D72FDE2}" type="presParOf" srcId="{78F2E57D-8E0B-49CE-A8BD-D916080CC932}" destId="{60E243EA-D28A-456E-A67B-3139474F88D8}" srcOrd="0" destOrd="0" presId="urn:microsoft.com/office/officeart/2008/layout/VerticalCurvedList"/>
    <dgm:cxn modelId="{0836CB1A-D5AF-4461-A0E1-15ABD01A2E64}" type="presParOf" srcId="{78F2E57D-8E0B-49CE-A8BD-D916080CC932}" destId="{24A90334-9E2A-4C46-B5BA-4A91554DAC78}" srcOrd="1" destOrd="0" presId="urn:microsoft.com/office/officeart/2008/layout/VerticalCurvedList"/>
    <dgm:cxn modelId="{B7204864-486E-416B-BA92-AD97C669C016}" type="presParOf" srcId="{78F2E57D-8E0B-49CE-A8BD-D916080CC932}" destId="{A0D4F241-7211-45EC-B323-35AA8F72B591}" srcOrd="2" destOrd="0" presId="urn:microsoft.com/office/officeart/2008/layout/VerticalCurvedList"/>
    <dgm:cxn modelId="{30068F89-001E-4231-BCED-B3B2B7D4791D}" type="presParOf" srcId="{78F2E57D-8E0B-49CE-A8BD-D916080CC932}" destId="{F06D19C1-D173-4EA9-B110-9B67542E2B7C}" srcOrd="3" destOrd="0" presId="urn:microsoft.com/office/officeart/2008/layout/VerticalCurvedList"/>
    <dgm:cxn modelId="{C5621F7A-93EF-4B02-9ADA-6DF43DC9E8E1}" type="presParOf" srcId="{DC68C74C-3ABF-470C-B671-659A64158461}" destId="{E4DE4336-0F52-409E-8C5E-7846721693D6}" srcOrd="1" destOrd="0" presId="urn:microsoft.com/office/officeart/2008/layout/VerticalCurvedList"/>
    <dgm:cxn modelId="{78BBD9FD-7AA2-49D8-BD22-B8EAC0E8C810}" type="presParOf" srcId="{DC68C74C-3ABF-470C-B671-659A64158461}" destId="{ABDD9CE2-D85B-4210-B890-3C4A33505D42}" srcOrd="2" destOrd="0" presId="urn:microsoft.com/office/officeart/2008/layout/VerticalCurvedList"/>
    <dgm:cxn modelId="{33EBBC35-96C3-4AA2-A335-C8BF70230817}" type="presParOf" srcId="{ABDD9CE2-D85B-4210-B890-3C4A33505D42}" destId="{70A5294B-EC0D-4769-9E26-D7F153096FF0}" srcOrd="0" destOrd="0" presId="urn:microsoft.com/office/officeart/2008/layout/VerticalCurvedList"/>
    <dgm:cxn modelId="{6A27F8F0-4172-407E-8DE4-0FE936DBC09B}" type="presParOf" srcId="{DC68C74C-3ABF-470C-B671-659A64158461}" destId="{8960EAC9-8F76-41AD-81ED-225E96772F38}" srcOrd="3" destOrd="0" presId="urn:microsoft.com/office/officeart/2008/layout/VerticalCurvedList"/>
    <dgm:cxn modelId="{49CA6ED2-181E-42E0-BF8D-A4F32A497923}" type="presParOf" srcId="{DC68C74C-3ABF-470C-B671-659A64158461}" destId="{42AC4A1C-AE93-4EA3-ACAF-2EF9CEEAB0B0}" srcOrd="4" destOrd="0" presId="urn:microsoft.com/office/officeart/2008/layout/VerticalCurvedList"/>
    <dgm:cxn modelId="{2DC40867-33D0-476D-BE5D-0522E93DE748}" type="presParOf" srcId="{42AC4A1C-AE93-4EA3-ACAF-2EF9CEEAB0B0}" destId="{14A99197-15B1-4200-B0D6-40D47024EC9E}" srcOrd="0" destOrd="0" presId="urn:microsoft.com/office/officeart/2008/layout/VerticalCurvedList"/>
    <dgm:cxn modelId="{CB18542F-7583-4186-86DB-5C0D2F796F75}" type="presParOf" srcId="{DC68C74C-3ABF-470C-B671-659A64158461}" destId="{90093F6C-A1E3-44CF-A9A8-C53BB0C4CE88}" srcOrd="5" destOrd="0" presId="urn:microsoft.com/office/officeart/2008/layout/VerticalCurvedList"/>
    <dgm:cxn modelId="{90F518DC-9FE0-49E0-B768-CE1471145535}" type="presParOf" srcId="{DC68C74C-3ABF-470C-B671-659A64158461}" destId="{2026FF5D-DE9D-4E6E-9870-22489CD4AC01}" srcOrd="6" destOrd="0" presId="urn:microsoft.com/office/officeart/2008/layout/VerticalCurvedList"/>
    <dgm:cxn modelId="{16112F9D-DA0B-4ED4-A9E7-80DC16872D46}" type="presParOf" srcId="{2026FF5D-DE9D-4E6E-9870-22489CD4AC01}" destId="{CF54DCA3-6833-4AAB-8D8D-FD581DB7B188}" srcOrd="0" destOrd="0" presId="urn:microsoft.com/office/officeart/2008/layout/VerticalCurvedList"/>
    <dgm:cxn modelId="{12661556-B1B0-4C4F-B61D-26E4DA523EB4}" type="presParOf" srcId="{DC68C74C-3ABF-470C-B671-659A64158461}" destId="{625F9273-3D30-4840-BB1C-3EA002653CE0}" srcOrd="7" destOrd="0" presId="urn:microsoft.com/office/officeart/2008/layout/VerticalCurvedList"/>
    <dgm:cxn modelId="{BCAB504C-27FA-4BFD-861C-37B331595951}" type="presParOf" srcId="{DC68C74C-3ABF-470C-B671-659A64158461}" destId="{FADEB78C-21D3-4717-9F12-54C2CAFF107B}" srcOrd="8" destOrd="0" presId="urn:microsoft.com/office/officeart/2008/layout/VerticalCurvedList"/>
    <dgm:cxn modelId="{2F7CE98F-D17B-4C53-A8F5-DB190C568134}" type="presParOf" srcId="{FADEB78C-21D3-4717-9F12-54C2CAFF107B}" destId="{E1A3F2D8-5C54-4DBA-99A9-8159E6225190}" srcOrd="0" destOrd="0" presId="urn:microsoft.com/office/officeart/2008/layout/VerticalCurvedList"/>
    <dgm:cxn modelId="{D7C64757-5DAB-4DBA-857D-F6CE4E1B0816}" type="presParOf" srcId="{DC68C74C-3ABF-470C-B671-659A64158461}" destId="{044C0C42-DA81-4CD4-9383-73E2B7AD8FCB}" srcOrd="9" destOrd="0" presId="urn:microsoft.com/office/officeart/2008/layout/VerticalCurvedList"/>
    <dgm:cxn modelId="{8B8D0FBC-6B64-4D0B-A727-92DC79BDE9E5}" type="presParOf" srcId="{DC68C74C-3ABF-470C-B671-659A64158461}" destId="{C99ADA3F-DDF8-4B35-AEA5-B3F4B5C4AAFC}" srcOrd="10" destOrd="0" presId="urn:microsoft.com/office/officeart/2008/layout/VerticalCurvedList"/>
    <dgm:cxn modelId="{C592E299-A5B1-452F-8B6B-C384D00CFE36}" type="presParOf" srcId="{C99ADA3F-DDF8-4B35-AEA5-B3F4B5C4AAFC}" destId="{EA7871AA-37B5-4C73-8317-C697235A21EF}" srcOrd="0" destOrd="0" presId="urn:microsoft.com/office/officeart/2008/layout/VerticalCurvedList"/>
    <dgm:cxn modelId="{B7BC31FC-B673-4813-8E80-89EC53152486}" type="presParOf" srcId="{DC68C74C-3ABF-470C-B671-659A64158461}" destId="{4EBB203D-BDDC-4DF3-BF0E-E9C585752777}" srcOrd="11" destOrd="0" presId="urn:microsoft.com/office/officeart/2008/layout/VerticalCurvedList"/>
    <dgm:cxn modelId="{EDA43FC1-9E8D-48FA-919B-770D379EF732}" type="presParOf" srcId="{DC68C74C-3ABF-470C-B671-659A64158461}" destId="{E190714F-7F19-42DA-913D-348628E32E34}" srcOrd="12" destOrd="0" presId="urn:microsoft.com/office/officeart/2008/layout/VerticalCurvedList"/>
    <dgm:cxn modelId="{510FB8A9-91D6-459D-B804-520A29A2FDD3}" type="presParOf" srcId="{E190714F-7F19-42DA-913D-348628E32E34}" destId="{29F72C5E-5AF3-4781-99E2-C305914399F8}" srcOrd="0" destOrd="0" presId="urn:microsoft.com/office/officeart/2008/layout/VerticalCurvedList"/>
    <dgm:cxn modelId="{4D1D576B-81FC-42FF-9348-CE326DFCBE57}" type="presParOf" srcId="{DC68C74C-3ABF-470C-B671-659A64158461}" destId="{6813AAFB-2017-42FF-8E5F-C6CD8228C984}" srcOrd="13" destOrd="0" presId="urn:microsoft.com/office/officeart/2008/layout/VerticalCurvedList"/>
    <dgm:cxn modelId="{EA71735C-0BB1-442E-B555-7DADFF95BA90}" type="presParOf" srcId="{DC68C74C-3ABF-470C-B671-659A64158461}" destId="{7C7726C8-C167-4B01-903C-201016BB7ACE}" srcOrd="14" destOrd="0" presId="urn:microsoft.com/office/officeart/2008/layout/VerticalCurvedList"/>
    <dgm:cxn modelId="{122F8AEF-619D-4630-8DE9-45AF72A68A13}" type="presParOf" srcId="{7C7726C8-C167-4B01-903C-201016BB7ACE}" destId="{8B9B4FC3-093F-4A22-9566-5CA7EE05703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C01D6-6AB7-49BD-A551-E3C98B77FAE1}">
      <dsp:nvSpPr>
        <dsp:cNvPr id="0" name=""/>
        <dsp:cNvSpPr/>
      </dsp:nvSpPr>
      <dsp:spPr>
        <a:xfrm>
          <a:off x="0" y="1435301"/>
          <a:ext cx="8250814" cy="327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5CB7A7-EFFF-40CE-AE9F-9D429459B6E7}">
      <dsp:nvSpPr>
        <dsp:cNvPr id="0" name=""/>
        <dsp:cNvSpPr/>
      </dsp:nvSpPr>
      <dsp:spPr>
        <a:xfrm>
          <a:off x="360226" y="1254600"/>
          <a:ext cx="5775569" cy="3837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303" tIns="0" rIns="218303" bIns="0" numCol="1" spcCol="1270" anchor="ctr" anchorCtr="0">
          <a:noAutofit/>
        </a:bodyPr>
        <a:lstStyle/>
        <a:p>
          <a:pPr lvl="0" algn="l" defTabSz="577850">
            <a:lnSpc>
              <a:spcPct val="90000"/>
            </a:lnSpc>
            <a:spcBef>
              <a:spcPct val="0"/>
            </a:spcBef>
            <a:spcAft>
              <a:spcPct val="35000"/>
            </a:spcAft>
          </a:pPr>
          <a:r>
            <a:rPr lang="es-CL" sz="1300" kern="1200" dirty="0" smtClean="0"/>
            <a:t>Horario de visitas: 11:00 a 12:00 (contexto sanitario).</a:t>
          </a:r>
          <a:endParaRPr lang="es-CL" sz="1300" kern="1200" dirty="0"/>
        </a:p>
      </dsp:txBody>
      <dsp:txXfrm>
        <a:off x="378960" y="1273334"/>
        <a:ext cx="5738101" cy="346292"/>
      </dsp:txXfrm>
    </dsp:sp>
    <dsp:sp modelId="{65577E89-0208-4ABB-960B-753B82FB2618}">
      <dsp:nvSpPr>
        <dsp:cNvPr id="0" name=""/>
        <dsp:cNvSpPr/>
      </dsp:nvSpPr>
      <dsp:spPr>
        <a:xfrm>
          <a:off x="0" y="2024981"/>
          <a:ext cx="8250814" cy="327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83A279-0908-4E86-89E1-5F49BDFD3D6C}">
      <dsp:nvSpPr>
        <dsp:cNvPr id="0" name=""/>
        <dsp:cNvSpPr/>
      </dsp:nvSpPr>
      <dsp:spPr>
        <a:xfrm>
          <a:off x="412540" y="1833101"/>
          <a:ext cx="5775569" cy="3837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303" tIns="0" rIns="218303" bIns="0" numCol="1" spcCol="1270" anchor="ctr" anchorCtr="0">
          <a:noAutofit/>
        </a:bodyPr>
        <a:lstStyle/>
        <a:p>
          <a:pPr lvl="0" algn="l" defTabSz="577850">
            <a:lnSpc>
              <a:spcPct val="90000"/>
            </a:lnSpc>
            <a:spcBef>
              <a:spcPct val="0"/>
            </a:spcBef>
            <a:spcAft>
              <a:spcPct val="35000"/>
            </a:spcAft>
          </a:pPr>
          <a:r>
            <a:rPr lang="es-CL" sz="1300" kern="1200" dirty="0" smtClean="0"/>
            <a:t>Pediatría y Medicina Adultos Mayores: Acompañamiento diurno y nocturno</a:t>
          </a:r>
          <a:endParaRPr lang="es-CL" sz="1300" kern="1200" dirty="0"/>
        </a:p>
      </dsp:txBody>
      <dsp:txXfrm>
        <a:off x="431274" y="1851835"/>
        <a:ext cx="5738101" cy="346292"/>
      </dsp:txXfrm>
    </dsp:sp>
    <dsp:sp modelId="{FCF5B5FE-A164-46A3-826D-14530BC258FA}">
      <dsp:nvSpPr>
        <dsp:cNvPr id="0" name=""/>
        <dsp:cNvSpPr/>
      </dsp:nvSpPr>
      <dsp:spPr>
        <a:xfrm>
          <a:off x="0" y="2614661"/>
          <a:ext cx="8250814" cy="327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BF291F-5CA5-498E-B44F-8A59FC45D247}">
      <dsp:nvSpPr>
        <dsp:cNvPr id="0" name=""/>
        <dsp:cNvSpPr/>
      </dsp:nvSpPr>
      <dsp:spPr>
        <a:xfrm>
          <a:off x="412540" y="2422781"/>
          <a:ext cx="5775569" cy="3837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303" tIns="0" rIns="218303" bIns="0" numCol="1" spcCol="1270" anchor="ctr" anchorCtr="0">
          <a:noAutofit/>
        </a:bodyPr>
        <a:lstStyle/>
        <a:p>
          <a:pPr lvl="0" algn="l" defTabSz="577850">
            <a:lnSpc>
              <a:spcPct val="90000"/>
            </a:lnSpc>
            <a:spcBef>
              <a:spcPct val="0"/>
            </a:spcBef>
            <a:spcAft>
              <a:spcPct val="35000"/>
            </a:spcAft>
          </a:pPr>
          <a:r>
            <a:rPr lang="es-CL" sz="1300" kern="1200" dirty="0" smtClean="0"/>
            <a:t>2021 se destinó la suma de = $ </a:t>
          </a:r>
          <a:r>
            <a:rPr lang="es-MX" sz="1300" kern="1200" dirty="0" smtClean="0"/>
            <a:t>854.117 </a:t>
          </a:r>
          <a:r>
            <a:rPr lang="es-CL" sz="1300" kern="1200" dirty="0" smtClean="0"/>
            <a:t> </a:t>
          </a:r>
          <a:endParaRPr lang="es-CL" sz="1300" kern="1200" dirty="0"/>
        </a:p>
      </dsp:txBody>
      <dsp:txXfrm>
        <a:off x="431274" y="2441515"/>
        <a:ext cx="5738101" cy="346292"/>
      </dsp:txXfrm>
    </dsp:sp>
    <dsp:sp modelId="{E99C7717-6AA3-48DE-B709-6F7C9585E6E9}">
      <dsp:nvSpPr>
        <dsp:cNvPr id="0" name=""/>
        <dsp:cNvSpPr/>
      </dsp:nvSpPr>
      <dsp:spPr>
        <a:xfrm>
          <a:off x="0" y="3204342"/>
          <a:ext cx="8250814" cy="327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238D4E-C93E-402E-A3D1-3533075EFABD}">
      <dsp:nvSpPr>
        <dsp:cNvPr id="0" name=""/>
        <dsp:cNvSpPr/>
      </dsp:nvSpPr>
      <dsp:spPr>
        <a:xfrm>
          <a:off x="412540" y="3012461"/>
          <a:ext cx="5775569" cy="3837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303" tIns="0" rIns="218303" bIns="0" numCol="1" spcCol="1270" anchor="ctr" anchorCtr="0">
          <a:noAutofit/>
        </a:bodyPr>
        <a:lstStyle/>
        <a:p>
          <a:pPr lvl="0" algn="l" defTabSz="577850">
            <a:lnSpc>
              <a:spcPct val="90000"/>
            </a:lnSpc>
            <a:spcBef>
              <a:spcPct val="0"/>
            </a:spcBef>
            <a:spcAft>
              <a:spcPct val="35000"/>
            </a:spcAft>
          </a:pPr>
          <a:r>
            <a:rPr lang="es-CL" sz="1300" kern="1200" dirty="0" smtClean="0"/>
            <a:t>Pintura e insumos: Mejoramiento espacios en medicina.</a:t>
          </a:r>
          <a:endParaRPr lang="es-CL" sz="1300" kern="1200" dirty="0"/>
        </a:p>
      </dsp:txBody>
      <dsp:txXfrm>
        <a:off x="431274" y="3031195"/>
        <a:ext cx="5738101"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8D0D0-8E1B-4B19-BD59-1DE66E07E460}">
      <dsp:nvSpPr>
        <dsp:cNvPr id="0" name=""/>
        <dsp:cNvSpPr/>
      </dsp:nvSpPr>
      <dsp:spPr>
        <a:xfrm>
          <a:off x="2098997" y="177403"/>
          <a:ext cx="2177950" cy="122271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55CD37-A1B1-4F26-90B3-BC910B6326B7}">
      <dsp:nvSpPr>
        <dsp:cNvPr id="0" name=""/>
        <dsp:cNvSpPr/>
      </dsp:nvSpPr>
      <dsp:spPr>
        <a:xfrm>
          <a:off x="2852271" y="3171425"/>
          <a:ext cx="682320" cy="436685"/>
        </a:xfrm>
        <a:prstGeom prst="down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B1E0C72C-7BBD-4602-A5EE-E40A5CADDCCD}">
      <dsp:nvSpPr>
        <dsp:cNvPr id="0" name=""/>
        <dsp:cNvSpPr/>
      </dsp:nvSpPr>
      <dsp:spPr>
        <a:xfrm>
          <a:off x="1555862" y="3520773"/>
          <a:ext cx="3275138" cy="818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s-CL" sz="2900" kern="1200" dirty="0"/>
        </a:p>
      </dsp:txBody>
      <dsp:txXfrm>
        <a:off x="1555862" y="3520773"/>
        <a:ext cx="3275138" cy="818784"/>
      </dsp:txXfrm>
    </dsp:sp>
    <dsp:sp modelId="{C86E5138-1062-4F92-BE15-D0B7DA751BB5}">
      <dsp:nvSpPr>
        <dsp:cNvPr id="0" name=""/>
        <dsp:cNvSpPr/>
      </dsp:nvSpPr>
      <dsp:spPr>
        <a:xfrm>
          <a:off x="2707619" y="1494554"/>
          <a:ext cx="1228176" cy="122817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CL" sz="1200" kern="1200" dirty="0" smtClean="0"/>
            <a:t>Participación Activa de la Comunidad</a:t>
          </a:r>
          <a:endParaRPr lang="es-CL" sz="1200" kern="1200" dirty="0"/>
        </a:p>
      </dsp:txBody>
      <dsp:txXfrm>
        <a:off x="2887481" y="1674416"/>
        <a:ext cx="868452" cy="868452"/>
      </dsp:txXfrm>
    </dsp:sp>
    <dsp:sp modelId="{B7C83B86-7E33-4F44-AB9A-2110CCEA1313}">
      <dsp:nvSpPr>
        <dsp:cNvPr id="0" name=""/>
        <dsp:cNvSpPr/>
      </dsp:nvSpPr>
      <dsp:spPr>
        <a:xfrm>
          <a:off x="1828790" y="573149"/>
          <a:ext cx="1228176" cy="122817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CL" sz="1200" kern="1200" dirty="0" smtClean="0"/>
            <a:t>Trabajo de Todos</a:t>
          </a:r>
          <a:endParaRPr lang="es-CL" sz="1200" kern="1200" dirty="0"/>
        </a:p>
      </dsp:txBody>
      <dsp:txXfrm>
        <a:off x="2008652" y="753011"/>
        <a:ext cx="868452" cy="868452"/>
      </dsp:txXfrm>
    </dsp:sp>
    <dsp:sp modelId="{D1DF6502-D5D9-40E6-9F51-D2E774EF1670}">
      <dsp:nvSpPr>
        <dsp:cNvPr id="0" name=""/>
        <dsp:cNvSpPr/>
      </dsp:nvSpPr>
      <dsp:spPr>
        <a:xfrm>
          <a:off x="3084260" y="276203"/>
          <a:ext cx="1228176" cy="122817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CL" sz="1200" kern="1200" dirty="0" smtClean="0"/>
            <a:t>Compromiso de todos</a:t>
          </a:r>
          <a:endParaRPr lang="es-CL" sz="1200" kern="1200" dirty="0"/>
        </a:p>
      </dsp:txBody>
      <dsp:txXfrm>
        <a:off x="3264122" y="456065"/>
        <a:ext cx="868452" cy="868452"/>
      </dsp:txXfrm>
    </dsp:sp>
    <dsp:sp modelId="{1AA6E568-5376-497A-BE09-998DC835B0D4}">
      <dsp:nvSpPr>
        <dsp:cNvPr id="0" name=""/>
        <dsp:cNvSpPr/>
      </dsp:nvSpPr>
      <dsp:spPr>
        <a:xfrm>
          <a:off x="1597287" y="0"/>
          <a:ext cx="3001467" cy="3056795"/>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90334-9E2A-4C46-B5BA-4A91554DAC78}">
      <dsp:nvSpPr>
        <dsp:cNvPr id="0" name=""/>
        <dsp:cNvSpPr/>
      </dsp:nvSpPr>
      <dsp:spPr>
        <a:xfrm>
          <a:off x="-8000220" y="-1223455"/>
          <a:ext cx="9528630" cy="9528630"/>
        </a:xfrm>
        <a:prstGeom prst="blockArc">
          <a:avLst>
            <a:gd name="adj1" fmla="val 18900000"/>
            <a:gd name="adj2" fmla="val 2700000"/>
            <a:gd name="adj3" fmla="val 227"/>
          </a:avLst>
        </a:pr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4DE4336-0F52-409E-8C5E-7846721693D6}">
      <dsp:nvSpPr>
        <dsp:cNvPr id="0" name=""/>
        <dsp:cNvSpPr/>
      </dsp:nvSpPr>
      <dsp:spPr>
        <a:xfrm>
          <a:off x="496782" y="321934"/>
          <a:ext cx="5389062" cy="643586"/>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0847" tIns="35560" rIns="35560" bIns="35560" numCol="1" spcCol="1270" anchor="ctr" anchorCtr="0">
          <a:noAutofit/>
        </a:bodyPr>
        <a:lstStyle/>
        <a:p>
          <a:pPr lvl="0" algn="l" defTabSz="622300">
            <a:lnSpc>
              <a:spcPct val="90000"/>
            </a:lnSpc>
            <a:spcBef>
              <a:spcPct val="0"/>
            </a:spcBef>
            <a:spcAft>
              <a:spcPct val="35000"/>
            </a:spcAft>
          </a:pPr>
          <a:r>
            <a:rPr lang="es-CL" sz="1400" kern="1200" dirty="0" smtClean="0"/>
            <a:t>Representantes: Sra. Magali Valencia, Sra. María Arredondo, Sra. Irene Basualto y D. Hernán Escobar </a:t>
          </a:r>
          <a:endParaRPr lang="es-CL" sz="1400" kern="1200" dirty="0"/>
        </a:p>
      </dsp:txBody>
      <dsp:txXfrm>
        <a:off x="496782" y="321934"/>
        <a:ext cx="5389062" cy="643586"/>
      </dsp:txXfrm>
    </dsp:sp>
    <dsp:sp modelId="{70A5294B-EC0D-4769-9E26-D7F153096FF0}">
      <dsp:nvSpPr>
        <dsp:cNvPr id="0" name=""/>
        <dsp:cNvSpPr/>
      </dsp:nvSpPr>
      <dsp:spPr>
        <a:xfrm>
          <a:off x="94540" y="241486"/>
          <a:ext cx="804483" cy="804483"/>
        </a:xfrm>
        <a:prstGeom prst="ellipse">
          <a:avLst/>
        </a:prstGeom>
        <a:solidFill>
          <a:schemeClr val="lt2">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960EAC9-8F76-41AD-81ED-225E96772F38}">
      <dsp:nvSpPr>
        <dsp:cNvPr id="0" name=""/>
        <dsp:cNvSpPr/>
      </dsp:nvSpPr>
      <dsp:spPr>
        <a:xfrm>
          <a:off x="1079608" y="1114743"/>
          <a:ext cx="4806236" cy="989861"/>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0847" tIns="35560" rIns="35560" bIns="35560" numCol="1" spcCol="1270" anchor="ctr" anchorCtr="0">
          <a:noAutofit/>
        </a:bodyPr>
        <a:lstStyle/>
        <a:p>
          <a:pPr lvl="0" algn="l" defTabSz="622300">
            <a:lnSpc>
              <a:spcPct val="90000"/>
            </a:lnSpc>
            <a:spcBef>
              <a:spcPct val="0"/>
            </a:spcBef>
            <a:spcAft>
              <a:spcPct val="35000"/>
            </a:spcAft>
          </a:pPr>
          <a:r>
            <a:rPr lang="es-CL" sz="1400" kern="1200" dirty="0" smtClean="0"/>
            <a:t>“Destacan que a través del CCS se han logrado importantes logros esperando una reactivación durante este 2022, iniciando la búsqueda de fondos para concursar proyectos en beneficio de la comunidad y hospital”</a:t>
          </a:r>
          <a:endParaRPr lang="es-CL" sz="1400" kern="1200" dirty="0"/>
        </a:p>
      </dsp:txBody>
      <dsp:txXfrm>
        <a:off x="1079608" y="1114743"/>
        <a:ext cx="4806236" cy="989861"/>
      </dsp:txXfrm>
    </dsp:sp>
    <dsp:sp modelId="{14A99197-15B1-4200-B0D6-40D47024EC9E}">
      <dsp:nvSpPr>
        <dsp:cNvPr id="0" name=""/>
        <dsp:cNvSpPr/>
      </dsp:nvSpPr>
      <dsp:spPr>
        <a:xfrm>
          <a:off x="677366" y="1207433"/>
          <a:ext cx="804483" cy="804483"/>
        </a:xfrm>
        <a:prstGeom prst="ellipse">
          <a:avLst/>
        </a:prstGeom>
        <a:solidFill>
          <a:schemeClr val="lt2">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0093F6C-A1E3-44CF-A9A8-C53BB0C4CE88}">
      <dsp:nvSpPr>
        <dsp:cNvPr id="0" name=""/>
        <dsp:cNvSpPr/>
      </dsp:nvSpPr>
      <dsp:spPr>
        <a:xfrm>
          <a:off x="1398993" y="2253119"/>
          <a:ext cx="4486851" cy="643586"/>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0847" tIns="35560" rIns="35560" bIns="35560" numCol="1" spcCol="1270" anchor="ctr" anchorCtr="0">
          <a:noAutofit/>
        </a:bodyPr>
        <a:lstStyle/>
        <a:p>
          <a:pPr lvl="0" algn="l" defTabSz="622300">
            <a:lnSpc>
              <a:spcPct val="90000"/>
            </a:lnSpc>
            <a:spcBef>
              <a:spcPct val="0"/>
            </a:spcBef>
            <a:spcAft>
              <a:spcPct val="35000"/>
            </a:spcAft>
          </a:pPr>
          <a:r>
            <a:rPr lang="es-CL" sz="1400" kern="1200" dirty="0" smtClean="0"/>
            <a:t>Se plantean ideas y proyectos para trabajar en conjunto como:</a:t>
          </a:r>
          <a:endParaRPr lang="es-CL" sz="1400" kern="1200" dirty="0"/>
        </a:p>
      </dsp:txBody>
      <dsp:txXfrm>
        <a:off x="1398993" y="2253119"/>
        <a:ext cx="4486851" cy="643586"/>
      </dsp:txXfrm>
    </dsp:sp>
    <dsp:sp modelId="{CF54DCA3-6833-4AAB-8D8D-FD581DB7B188}">
      <dsp:nvSpPr>
        <dsp:cNvPr id="0" name=""/>
        <dsp:cNvSpPr/>
      </dsp:nvSpPr>
      <dsp:spPr>
        <a:xfrm>
          <a:off x="996751" y="2172671"/>
          <a:ext cx="804483" cy="804483"/>
        </a:xfrm>
        <a:prstGeom prst="ellipse">
          <a:avLst/>
        </a:prstGeom>
        <a:solidFill>
          <a:schemeClr val="lt2">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25F9273-3D30-4840-BB1C-3EA002653CE0}">
      <dsp:nvSpPr>
        <dsp:cNvPr id="0" name=""/>
        <dsp:cNvSpPr/>
      </dsp:nvSpPr>
      <dsp:spPr>
        <a:xfrm>
          <a:off x="1500970" y="3219066"/>
          <a:ext cx="4384874" cy="643586"/>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0847" tIns="35560" rIns="35560" bIns="35560" numCol="1" spcCol="1270" anchor="ctr" anchorCtr="0">
          <a:noAutofit/>
        </a:bodyPr>
        <a:lstStyle/>
        <a:p>
          <a:pPr lvl="0" algn="l" defTabSz="622300">
            <a:lnSpc>
              <a:spcPct val="90000"/>
            </a:lnSpc>
            <a:spcBef>
              <a:spcPct val="0"/>
            </a:spcBef>
            <a:spcAft>
              <a:spcPct val="35000"/>
            </a:spcAft>
          </a:pPr>
          <a:r>
            <a:rPr lang="es-CL" sz="1400" kern="1200" dirty="0" smtClean="0"/>
            <a:t>1. Laboratorio para el Hospital de Petorca</a:t>
          </a:r>
          <a:endParaRPr lang="es-CL" sz="1400" kern="1200" dirty="0"/>
        </a:p>
      </dsp:txBody>
      <dsp:txXfrm>
        <a:off x="1500970" y="3219066"/>
        <a:ext cx="4384874" cy="643586"/>
      </dsp:txXfrm>
    </dsp:sp>
    <dsp:sp modelId="{E1A3F2D8-5C54-4DBA-99A9-8159E6225190}">
      <dsp:nvSpPr>
        <dsp:cNvPr id="0" name=""/>
        <dsp:cNvSpPr/>
      </dsp:nvSpPr>
      <dsp:spPr>
        <a:xfrm>
          <a:off x="1098728" y="3138617"/>
          <a:ext cx="804483" cy="804483"/>
        </a:xfrm>
        <a:prstGeom prst="ellipse">
          <a:avLst/>
        </a:prstGeom>
        <a:solidFill>
          <a:schemeClr val="lt2">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44C0C42-DA81-4CD4-9383-73E2B7AD8FCB}">
      <dsp:nvSpPr>
        <dsp:cNvPr id="0" name=""/>
        <dsp:cNvSpPr/>
      </dsp:nvSpPr>
      <dsp:spPr>
        <a:xfrm>
          <a:off x="1398993" y="4185012"/>
          <a:ext cx="4486851" cy="643586"/>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0847" tIns="35560" rIns="35560" bIns="35560" numCol="1" spcCol="1270" anchor="ctr" anchorCtr="0">
          <a:noAutofit/>
        </a:bodyPr>
        <a:lstStyle/>
        <a:p>
          <a:pPr lvl="0" algn="l" defTabSz="622300">
            <a:lnSpc>
              <a:spcPct val="90000"/>
            </a:lnSpc>
            <a:spcBef>
              <a:spcPct val="0"/>
            </a:spcBef>
            <a:spcAft>
              <a:spcPct val="35000"/>
            </a:spcAft>
          </a:pPr>
          <a:r>
            <a:rPr lang="es-CL" sz="1400" kern="1200" dirty="0" smtClean="0"/>
            <a:t>2. Techo para frontis del Hospital.</a:t>
          </a:r>
          <a:endParaRPr lang="es-CL" sz="1400" kern="1200" dirty="0"/>
        </a:p>
      </dsp:txBody>
      <dsp:txXfrm>
        <a:off x="1398993" y="4185012"/>
        <a:ext cx="4486851" cy="643586"/>
      </dsp:txXfrm>
    </dsp:sp>
    <dsp:sp modelId="{EA7871AA-37B5-4C73-8317-C697235A21EF}">
      <dsp:nvSpPr>
        <dsp:cNvPr id="0" name=""/>
        <dsp:cNvSpPr/>
      </dsp:nvSpPr>
      <dsp:spPr>
        <a:xfrm>
          <a:off x="996751" y="4104564"/>
          <a:ext cx="804483" cy="804483"/>
        </a:xfrm>
        <a:prstGeom prst="ellipse">
          <a:avLst/>
        </a:prstGeom>
        <a:solidFill>
          <a:schemeClr val="lt2">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EBB203D-BDDC-4DF3-BF0E-E9C585752777}">
      <dsp:nvSpPr>
        <dsp:cNvPr id="0" name=""/>
        <dsp:cNvSpPr/>
      </dsp:nvSpPr>
      <dsp:spPr>
        <a:xfrm>
          <a:off x="1079608" y="5150250"/>
          <a:ext cx="4806236" cy="643586"/>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0847" tIns="35560" rIns="35560" bIns="35560" numCol="1" spcCol="1270" anchor="ctr" anchorCtr="0">
          <a:noAutofit/>
        </a:bodyPr>
        <a:lstStyle/>
        <a:p>
          <a:pPr lvl="0" algn="l" defTabSz="622300">
            <a:lnSpc>
              <a:spcPct val="90000"/>
            </a:lnSpc>
            <a:spcBef>
              <a:spcPct val="0"/>
            </a:spcBef>
            <a:spcAft>
              <a:spcPct val="35000"/>
            </a:spcAft>
          </a:pPr>
          <a:r>
            <a:rPr lang="es-CL" sz="1400" kern="1200" dirty="0" smtClean="0"/>
            <a:t>3. Nueva Sala Multiuso (para uso de CCS y Comunidad Funcionaria).</a:t>
          </a:r>
          <a:endParaRPr lang="es-CL" sz="1400" kern="1200" dirty="0"/>
        </a:p>
      </dsp:txBody>
      <dsp:txXfrm>
        <a:off x="1079608" y="5150250"/>
        <a:ext cx="4806236" cy="643586"/>
      </dsp:txXfrm>
    </dsp:sp>
    <dsp:sp modelId="{29F72C5E-5AF3-4781-99E2-C305914399F8}">
      <dsp:nvSpPr>
        <dsp:cNvPr id="0" name=""/>
        <dsp:cNvSpPr/>
      </dsp:nvSpPr>
      <dsp:spPr>
        <a:xfrm>
          <a:off x="677366" y="5069802"/>
          <a:ext cx="804483" cy="804483"/>
        </a:xfrm>
        <a:prstGeom prst="ellipse">
          <a:avLst/>
        </a:prstGeom>
        <a:solidFill>
          <a:schemeClr val="lt2">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813AAFB-2017-42FF-8E5F-C6CD8228C984}">
      <dsp:nvSpPr>
        <dsp:cNvPr id="0" name=""/>
        <dsp:cNvSpPr/>
      </dsp:nvSpPr>
      <dsp:spPr>
        <a:xfrm>
          <a:off x="496782" y="6116197"/>
          <a:ext cx="5389062" cy="643586"/>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0847" tIns="35560" rIns="35560" bIns="35560" numCol="1" spcCol="1270" anchor="ctr" anchorCtr="0">
          <a:noAutofit/>
        </a:bodyPr>
        <a:lstStyle/>
        <a:p>
          <a:pPr lvl="0" algn="l" defTabSz="622300">
            <a:lnSpc>
              <a:spcPct val="90000"/>
            </a:lnSpc>
            <a:spcBef>
              <a:spcPct val="0"/>
            </a:spcBef>
            <a:spcAft>
              <a:spcPct val="35000"/>
            </a:spcAft>
          </a:pPr>
          <a:r>
            <a:rPr lang="es-CL" sz="1400" kern="1200" dirty="0" smtClean="0"/>
            <a:t>Problemáticas como: Dificultad en locomoción para llegar al Hospital </a:t>
          </a:r>
          <a:r>
            <a:rPr lang="es-CL" sz="1400" kern="1200" dirty="0" err="1" smtClean="0"/>
            <a:t>Biprovincial</a:t>
          </a:r>
          <a:r>
            <a:rPr lang="es-CL" sz="1400" kern="1200" dirty="0" smtClean="0"/>
            <a:t> Quillota-Petorca y Reactivación de </a:t>
          </a:r>
          <a:endParaRPr lang="es-CL" sz="1400" kern="1200" dirty="0"/>
        </a:p>
      </dsp:txBody>
      <dsp:txXfrm>
        <a:off x="496782" y="6116197"/>
        <a:ext cx="5389062" cy="643586"/>
      </dsp:txXfrm>
    </dsp:sp>
    <dsp:sp modelId="{8B9B4FC3-093F-4A22-9566-5CA7EE05703D}">
      <dsp:nvSpPr>
        <dsp:cNvPr id="0" name=""/>
        <dsp:cNvSpPr/>
      </dsp:nvSpPr>
      <dsp:spPr>
        <a:xfrm>
          <a:off x="94540" y="6035749"/>
          <a:ext cx="804483" cy="804483"/>
        </a:xfrm>
        <a:prstGeom prst="ellipse">
          <a:avLst/>
        </a:prstGeom>
        <a:solidFill>
          <a:schemeClr val="lt2">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862D08-7B71-4AD3-92F2-F9E6D743CCDF}" type="datetimeFigureOut">
              <a:rPr lang="es-CL" smtClean="0"/>
              <a:t>18-05-2022</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B9D64-E62A-4097-816A-8C4D301BB766}" type="slidenum">
              <a:rPr lang="es-CL" smtClean="0"/>
              <a:t>‹Nº›</a:t>
            </a:fld>
            <a:endParaRPr lang="es-CL"/>
          </a:p>
        </p:txBody>
      </p:sp>
    </p:spTree>
    <p:extLst>
      <p:ext uri="{BB962C8B-B14F-4D97-AF65-F5344CB8AC3E}">
        <p14:creationId xmlns:p14="http://schemas.microsoft.com/office/powerpoint/2010/main" val="3373599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757066" lvl="1" indent="-291179">
              <a:lnSpc>
                <a:spcPct val="107000"/>
              </a:lnSpc>
              <a:buFont typeface="+mj-lt"/>
              <a:buAutoNum type="arabicPeriod"/>
            </a:pPr>
            <a:r>
              <a:rPr lang="es-CL" sz="1600" b="1" dirty="0">
                <a:latin typeface="Tw Cen MT"/>
                <a:ea typeface="Tw Cen MT"/>
                <a:cs typeface="Times New Roman" panose="02020603050405020304" pitchFamily="18" charset="0"/>
              </a:rPr>
              <a:t>Compromisos</a:t>
            </a:r>
            <a:endParaRPr lang="es-MX" sz="1100" dirty="0">
              <a:latin typeface="Tw Cen MT"/>
              <a:ea typeface="Tw Cen MT"/>
              <a:cs typeface="Times New Roman" panose="02020603050405020304" pitchFamily="18" charset="0"/>
            </a:endParaRPr>
          </a:p>
          <a:p>
            <a:pPr marL="1397660">
              <a:lnSpc>
                <a:spcPct val="107000"/>
              </a:lnSpc>
            </a:pPr>
            <a:r>
              <a:rPr lang="es-CL" sz="1600" b="1" dirty="0">
                <a:latin typeface="Tw Cen MT"/>
                <a:ea typeface="Tw Cen MT"/>
                <a:cs typeface="Times New Roman" panose="02020603050405020304" pitchFamily="18" charset="0"/>
              </a:rPr>
              <a:t> </a:t>
            </a:r>
            <a:endParaRPr lang="es-MX" sz="1100" dirty="0">
              <a:latin typeface="Tw Cen MT"/>
              <a:ea typeface="Tw Cen MT"/>
              <a:cs typeface="Times New Roman" panose="02020603050405020304" pitchFamily="18"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Lograr Acreditación 2018.</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Autorización Sanitaria de todas las nuevas dependencias de nuestro Hospital.</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Puesta en Marcha de Extensión Horaria Dental y Nuevo Box Dental.</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Mesa de diálogo entre DESAM y Hospital: Plantear Estrategias para trabajo en pos de la comunidad y llegar acuerdos.</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Calendarización de Reuniones Periódicas: Mesas </a:t>
            </a:r>
            <a:r>
              <a:rPr lang="es-CL" sz="1100" dirty="0" err="1">
                <a:latin typeface="Tw Cen MT"/>
                <a:ea typeface="Tw Cen MT"/>
                <a:cs typeface="Calibri" panose="020F0502020204030204" pitchFamily="34" charset="0"/>
              </a:rPr>
              <a:t>Multi</a:t>
            </a:r>
            <a:r>
              <a:rPr lang="es-CL" sz="1100" dirty="0">
                <a:latin typeface="Tw Cen MT"/>
                <a:ea typeface="Tw Cen MT"/>
                <a:cs typeface="Calibri" panose="020F0502020204030204" pitchFamily="34" charset="0"/>
              </a:rPr>
              <a:t>-Gremiales (FENATS, FENPRUSS y </a:t>
            </a:r>
            <a:r>
              <a:rPr lang="es-CL" sz="1100" dirty="0" err="1">
                <a:latin typeface="Tw Cen MT"/>
                <a:ea typeface="Tw Cen MT"/>
                <a:cs typeface="Calibri" panose="020F0502020204030204" pitchFamily="34" charset="0"/>
              </a:rPr>
              <a:t>EDFs</a:t>
            </a:r>
            <a:r>
              <a:rPr lang="es-CL" sz="1100" dirty="0">
                <a:latin typeface="Tw Cen MT"/>
                <a:ea typeface="Tw Cen MT"/>
                <a:cs typeface="Calibri" panose="020F0502020204030204" pitchFamily="34" charset="0"/>
              </a:rPr>
              <a:t>), Reuniones Técnico Ampliadas, Reuniones con Jefaturas y Encargados de Programas y Reuniones de Equipo Directivo.</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Trabajar Arduamente en total Integración de Población Migrante en nuestra Gestión 2018. </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Ejecución Proyecto de Nuevas Oficinas Administrativas.</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Ejecución Proyecto Nuevo Box Médico y Box IRA/ERA.</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Ejecución Proyecto Módulo OIRS.</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Ejecución Proyecto Sala Descanso Personal TENS Atención Cerrada.</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Normalización Sistema de Distribución de Agua Potable (Plano Sanitario y Ejecución de I y II Etapa).</a:t>
            </a:r>
            <a:endParaRPr lang="es-MX" sz="1100" dirty="0">
              <a:latin typeface="Tw Cen MT"/>
              <a:ea typeface="Tw Cen MT"/>
              <a:cs typeface="Calibri" panose="020F0502020204030204" pitchFamily="34" charset="0"/>
            </a:endParaRPr>
          </a:p>
          <a:p>
            <a:pPr marL="349415" indent="-349415" algn="just">
              <a:lnSpc>
                <a:spcPct val="107000"/>
              </a:lnSpc>
              <a:spcAft>
                <a:spcPts val="815"/>
              </a:spcAft>
              <a:buFont typeface="Calibri" panose="020F0502020204030204" pitchFamily="34" charset="0"/>
              <a:buChar char="-"/>
            </a:pPr>
            <a:r>
              <a:rPr lang="es-CL" sz="1100" dirty="0">
                <a:latin typeface="Tw Cen MT"/>
                <a:ea typeface="Tw Cen MT"/>
                <a:cs typeface="Calibri" panose="020F0502020204030204" pitchFamily="34" charset="0"/>
              </a:rPr>
              <a:t>Ejecución de Plan de Mantenimiento de Infraestructura y Equipos: Ítem Exigido para Acreditación.</a:t>
            </a:r>
            <a:endParaRPr lang="es-MX" sz="1100" dirty="0">
              <a:latin typeface="Tw Cen MT"/>
              <a:ea typeface="Tw Cen MT"/>
              <a:cs typeface="Calibri" panose="020F0502020204030204" pitchFamily="34" charset="0"/>
            </a:endParaRPr>
          </a:p>
          <a:p>
            <a:endParaRPr lang="es-CL" dirty="0"/>
          </a:p>
        </p:txBody>
      </p:sp>
      <p:sp>
        <p:nvSpPr>
          <p:cNvPr id="4" name="Marcador de número de diapositiva 3"/>
          <p:cNvSpPr>
            <a:spLocks noGrp="1"/>
          </p:cNvSpPr>
          <p:nvPr>
            <p:ph type="sldNum" sz="quarter" idx="10"/>
          </p:nvPr>
        </p:nvSpPr>
        <p:spPr/>
        <p:txBody>
          <a:bodyPr/>
          <a:lstStyle/>
          <a:p>
            <a:fld id="{986BC298-145D-48B9-ADF3-65C0082FD450}" type="slidenum">
              <a:rPr lang="es-CL" smtClean="0"/>
              <a:pPr/>
              <a:t>44</a:t>
            </a:fld>
            <a:endParaRPr lang="es-CL"/>
          </a:p>
        </p:txBody>
      </p:sp>
    </p:spTree>
    <p:extLst>
      <p:ext uri="{BB962C8B-B14F-4D97-AF65-F5344CB8AC3E}">
        <p14:creationId xmlns:p14="http://schemas.microsoft.com/office/powerpoint/2010/main" val="105994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757066" lvl="1" indent="-291179">
              <a:lnSpc>
                <a:spcPct val="107000"/>
              </a:lnSpc>
              <a:buFont typeface="+mj-lt"/>
              <a:buAutoNum type="arabicPeriod"/>
            </a:pPr>
            <a:r>
              <a:rPr lang="es-CL" sz="1600" b="1" dirty="0">
                <a:latin typeface="Tw Cen MT"/>
                <a:ea typeface="Tw Cen MT"/>
                <a:cs typeface="Times New Roman" panose="02020603050405020304" pitchFamily="18" charset="0"/>
              </a:rPr>
              <a:t>Compromisos</a:t>
            </a:r>
            <a:endParaRPr lang="es-MX" sz="1100" dirty="0">
              <a:latin typeface="Tw Cen MT"/>
              <a:ea typeface="Tw Cen MT"/>
              <a:cs typeface="Times New Roman" panose="02020603050405020304" pitchFamily="18" charset="0"/>
            </a:endParaRPr>
          </a:p>
          <a:p>
            <a:pPr marL="1397660">
              <a:lnSpc>
                <a:spcPct val="107000"/>
              </a:lnSpc>
            </a:pPr>
            <a:r>
              <a:rPr lang="es-CL" sz="1600" b="1" dirty="0">
                <a:latin typeface="Tw Cen MT"/>
                <a:ea typeface="Tw Cen MT"/>
                <a:cs typeface="Times New Roman" panose="02020603050405020304" pitchFamily="18" charset="0"/>
              </a:rPr>
              <a:t> </a:t>
            </a:r>
            <a:endParaRPr lang="es-MX" sz="1100" dirty="0">
              <a:latin typeface="Tw Cen MT"/>
              <a:ea typeface="Tw Cen MT"/>
              <a:cs typeface="Times New Roman" panose="02020603050405020304" pitchFamily="18"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Lograr Acreditación 2018.</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Autorización Sanitaria de todas las nuevas dependencias de nuestro Hospital.</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Puesta en Marcha de Extensión Horaria Dental y Nuevo Box Dental.</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Mesa de diálogo entre DESAM y Hospital: Plantear Estrategias para trabajo en pos de la comunidad y llegar acuerdos.</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Calendarización de Reuniones Periódicas: Mesas </a:t>
            </a:r>
            <a:r>
              <a:rPr lang="es-CL" sz="1100" dirty="0" err="1">
                <a:latin typeface="Tw Cen MT"/>
                <a:ea typeface="Tw Cen MT"/>
                <a:cs typeface="Calibri" panose="020F0502020204030204" pitchFamily="34" charset="0"/>
              </a:rPr>
              <a:t>Multi</a:t>
            </a:r>
            <a:r>
              <a:rPr lang="es-CL" sz="1100" dirty="0">
                <a:latin typeface="Tw Cen MT"/>
                <a:ea typeface="Tw Cen MT"/>
                <a:cs typeface="Calibri" panose="020F0502020204030204" pitchFamily="34" charset="0"/>
              </a:rPr>
              <a:t>-Gremiales (FENATS, FENPRUSS y </a:t>
            </a:r>
            <a:r>
              <a:rPr lang="es-CL" sz="1100" dirty="0" err="1">
                <a:latin typeface="Tw Cen MT"/>
                <a:ea typeface="Tw Cen MT"/>
                <a:cs typeface="Calibri" panose="020F0502020204030204" pitchFamily="34" charset="0"/>
              </a:rPr>
              <a:t>EDFs</a:t>
            </a:r>
            <a:r>
              <a:rPr lang="es-CL" sz="1100" dirty="0">
                <a:latin typeface="Tw Cen MT"/>
                <a:ea typeface="Tw Cen MT"/>
                <a:cs typeface="Calibri" panose="020F0502020204030204" pitchFamily="34" charset="0"/>
              </a:rPr>
              <a:t>), Reuniones Técnico Ampliadas, Reuniones con Jefaturas y Encargados de Programas y Reuniones de Equipo Directivo.</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Trabajar Arduamente en total Integración de Población Migrante en nuestra Gestión 2018. </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Ejecución Proyecto de Nuevas Oficinas Administrativas.</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Ejecución Proyecto Nuevo Box Médico y Box IRA/ERA.</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Ejecución Proyecto Módulo OIRS.</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Ejecución Proyecto Sala Descanso Personal TENS Atención Cerrada.</a:t>
            </a:r>
            <a:endParaRPr lang="es-MX" sz="1100" dirty="0">
              <a:latin typeface="Tw Cen MT"/>
              <a:ea typeface="Tw Cen MT"/>
              <a:cs typeface="Calibri" panose="020F0502020204030204" pitchFamily="34" charset="0"/>
            </a:endParaRPr>
          </a:p>
          <a:p>
            <a:pPr marL="349415" indent="-349415" algn="just">
              <a:lnSpc>
                <a:spcPct val="107000"/>
              </a:lnSpc>
              <a:buFont typeface="Calibri" panose="020F0502020204030204" pitchFamily="34" charset="0"/>
              <a:buChar char="-"/>
            </a:pPr>
            <a:r>
              <a:rPr lang="es-CL" sz="1100" dirty="0">
                <a:latin typeface="Tw Cen MT"/>
                <a:ea typeface="Tw Cen MT"/>
                <a:cs typeface="Calibri" panose="020F0502020204030204" pitchFamily="34" charset="0"/>
              </a:rPr>
              <a:t>Normalización Sistema de Distribución de Agua Potable (Plano Sanitario y Ejecución de I y II Etapa).</a:t>
            </a:r>
            <a:endParaRPr lang="es-MX" sz="1100" dirty="0">
              <a:latin typeface="Tw Cen MT"/>
              <a:ea typeface="Tw Cen MT"/>
              <a:cs typeface="Calibri" panose="020F0502020204030204" pitchFamily="34" charset="0"/>
            </a:endParaRPr>
          </a:p>
          <a:p>
            <a:pPr marL="349415" indent="-349415" algn="just">
              <a:lnSpc>
                <a:spcPct val="107000"/>
              </a:lnSpc>
              <a:spcAft>
                <a:spcPts val="815"/>
              </a:spcAft>
              <a:buFont typeface="Calibri" panose="020F0502020204030204" pitchFamily="34" charset="0"/>
              <a:buChar char="-"/>
            </a:pPr>
            <a:r>
              <a:rPr lang="es-CL" sz="1100" dirty="0">
                <a:latin typeface="Tw Cen MT"/>
                <a:ea typeface="Tw Cen MT"/>
                <a:cs typeface="Calibri" panose="020F0502020204030204" pitchFamily="34" charset="0"/>
              </a:rPr>
              <a:t>Ejecución de Plan de Mantenimiento de Infraestructura y Equipos: Ítem Exigido para Acreditación.</a:t>
            </a:r>
            <a:endParaRPr lang="es-MX" sz="1100" dirty="0">
              <a:latin typeface="Tw Cen MT"/>
              <a:ea typeface="Tw Cen MT"/>
              <a:cs typeface="Calibri" panose="020F0502020204030204" pitchFamily="34" charset="0"/>
            </a:endParaRPr>
          </a:p>
          <a:p>
            <a:endParaRPr lang="es-CL" dirty="0"/>
          </a:p>
        </p:txBody>
      </p:sp>
      <p:sp>
        <p:nvSpPr>
          <p:cNvPr id="4" name="Marcador de número de diapositiva 3"/>
          <p:cNvSpPr>
            <a:spLocks noGrp="1"/>
          </p:cNvSpPr>
          <p:nvPr>
            <p:ph type="sldNum" sz="quarter" idx="10"/>
          </p:nvPr>
        </p:nvSpPr>
        <p:spPr/>
        <p:txBody>
          <a:bodyPr/>
          <a:lstStyle/>
          <a:p>
            <a:fld id="{986BC298-145D-48B9-ADF3-65C0082FD450}" type="slidenum">
              <a:rPr lang="es-CL" smtClean="0">
                <a:solidFill>
                  <a:prstClr val="black"/>
                </a:solidFill>
              </a:rPr>
              <a:pPr/>
              <a:t>46</a:t>
            </a:fld>
            <a:endParaRPr lang="es-CL">
              <a:solidFill>
                <a:prstClr val="black"/>
              </a:solidFill>
            </a:endParaRPr>
          </a:p>
        </p:txBody>
      </p:sp>
    </p:spTree>
    <p:extLst>
      <p:ext uri="{BB962C8B-B14F-4D97-AF65-F5344CB8AC3E}">
        <p14:creationId xmlns:p14="http://schemas.microsoft.com/office/powerpoint/2010/main" val="3632781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02AD44-B089-AB4D-B988-E4D9D3171BA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69E5DE69-40D8-A949-8092-C4A483BF53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BAC2FCC9-CD5E-6B4E-A05E-217106559E85}"/>
              </a:ext>
            </a:extLst>
          </p:cNvPr>
          <p:cNvSpPr>
            <a:spLocks noGrp="1"/>
          </p:cNvSpPr>
          <p:nvPr>
            <p:ph type="dt" sz="half" idx="10"/>
          </p:nvPr>
        </p:nvSpPr>
        <p:spPr/>
        <p:txBody>
          <a:bodyPr/>
          <a:lstStyle/>
          <a:p>
            <a:fld id="{CC96CA2A-21CC-1F49-AF07-F2622CFB03C3}" type="datetimeFigureOut">
              <a:rPr lang="es-CL" smtClean="0"/>
              <a:t>18-05-2022</a:t>
            </a:fld>
            <a:endParaRPr lang="es-CL"/>
          </a:p>
        </p:txBody>
      </p:sp>
      <p:sp>
        <p:nvSpPr>
          <p:cNvPr id="5" name="Marcador de pie de página 4">
            <a:extLst>
              <a:ext uri="{FF2B5EF4-FFF2-40B4-BE49-F238E27FC236}">
                <a16:creationId xmlns:a16="http://schemas.microsoft.com/office/drawing/2014/main" id="{99D04246-38A1-6745-84E6-571460223D4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E3022B5-8DFE-A943-80B4-EB294CF41F6C}"/>
              </a:ext>
            </a:extLst>
          </p:cNvPr>
          <p:cNvSpPr>
            <a:spLocks noGrp="1"/>
          </p:cNvSpPr>
          <p:nvPr>
            <p:ph type="sldNum" sz="quarter" idx="12"/>
          </p:nvPr>
        </p:nvSpPr>
        <p:spPr/>
        <p:txBody>
          <a:bodyPr/>
          <a:lstStyle/>
          <a:p>
            <a:fld id="{BACD2BAC-7F26-FE44-9516-A7CEFE10744F}" type="slidenum">
              <a:rPr lang="es-CL" smtClean="0"/>
              <a:t>‹Nº›</a:t>
            </a:fld>
            <a:endParaRPr lang="es-CL"/>
          </a:p>
        </p:txBody>
      </p:sp>
    </p:spTree>
    <p:extLst>
      <p:ext uri="{BB962C8B-B14F-4D97-AF65-F5344CB8AC3E}">
        <p14:creationId xmlns:p14="http://schemas.microsoft.com/office/powerpoint/2010/main" val="434968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EE4AE0-5C37-FD48-BFED-C6E06D1091F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1C6C0485-8736-2540-B234-B807F3595B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FF148DB-DB3F-AB43-8C98-AFC51FA5BBCF}"/>
              </a:ext>
            </a:extLst>
          </p:cNvPr>
          <p:cNvSpPr>
            <a:spLocks noGrp="1"/>
          </p:cNvSpPr>
          <p:nvPr>
            <p:ph type="dt" sz="half" idx="10"/>
          </p:nvPr>
        </p:nvSpPr>
        <p:spPr/>
        <p:txBody>
          <a:bodyPr/>
          <a:lstStyle/>
          <a:p>
            <a:fld id="{CC96CA2A-21CC-1F49-AF07-F2622CFB03C3}" type="datetimeFigureOut">
              <a:rPr lang="es-CL" smtClean="0"/>
              <a:t>18-05-2022</a:t>
            </a:fld>
            <a:endParaRPr lang="es-CL"/>
          </a:p>
        </p:txBody>
      </p:sp>
      <p:sp>
        <p:nvSpPr>
          <p:cNvPr id="5" name="Marcador de pie de página 4">
            <a:extLst>
              <a:ext uri="{FF2B5EF4-FFF2-40B4-BE49-F238E27FC236}">
                <a16:creationId xmlns:a16="http://schemas.microsoft.com/office/drawing/2014/main" id="{C46C7A09-7D62-6946-84E2-BA0726D2A61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B2FDA91-4CFF-1345-B5A4-3B3D49C5E2BD}"/>
              </a:ext>
            </a:extLst>
          </p:cNvPr>
          <p:cNvSpPr>
            <a:spLocks noGrp="1"/>
          </p:cNvSpPr>
          <p:nvPr>
            <p:ph type="sldNum" sz="quarter" idx="12"/>
          </p:nvPr>
        </p:nvSpPr>
        <p:spPr/>
        <p:txBody>
          <a:bodyPr/>
          <a:lstStyle/>
          <a:p>
            <a:fld id="{BACD2BAC-7F26-FE44-9516-A7CEFE10744F}" type="slidenum">
              <a:rPr lang="es-CL" smtClean="0"/>
              <a:t>‹Nº›</a:t>
            </a:fld>
            <a:endParaRPr lang="es-CL"/>
          </a:p>
        </p:txBody>
      </p:sp>
    </p:spTree>
    <p:extLst>
      <p:ext uri="{BB962C8B-B14F-4D97-AF65-F5344CB8AC3E}">
        <p14:creationId xmlns:p14="http://schemas.microsoft.com/office/powerpoint/2010/main" val="2363379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E104CE0-7725-9645-8BFF-057D4F22AEA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14CEDAAD-B03D-8041-8606-2F4C0B15A9C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6AEFC87F-1DB3-2847-8FB0-EDF0B6AFFEAD}"/>
              </a:ext>
            </a:extLst>
          </p:cNvPr>
          <p:cNvSpPr>
            <a:spLocks noGrp="1"/>
          </p:cNvSpPr>
          <p:nvPr>
            <p:ph type="dt" sz="half" idx="10"/>
          </p:nvPr>
        </p:nvSpPr>
        <p:spPr/>
        <p:txBody>
          <a:bodyPr/>
          <a:lstStyle/>
          <a:p>
            <a:fld id="{CC96CA2A-21CC-1F49-AF07-F2622CFB03C3}" type="datetimeFigureOut">
              <a:rPr lang="es-CL" smtClean="0"/>
              <a:t>18-05-2022</a:t>
            </a:fld>
            <a:endParaRPr lang="es-CL"/>
          </a:p>
        </p:txBody>
      </p:sp>
      <p:sp>
        <p:nvSpPr>
          <p:cNvPr id="5" name="Marcador de pie de página 4">
            <a:extLst>
              <a:ext uri="{FF2B5EF4-FFF2-40B4-BE49-F238E27FC236}">
                <a16:creationId xmlns:a16="http://schemas.microsoft.com/office/drawing/2014/main" id="{42E93857-AED6-6443-930D-46E08EA106F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63A734A-66FE-6C4E-BAF7-B8BA912D7CBC}"/>
              </a:ext>
            </a:extLst>
          </p:cNvPr>
          <p:cNvSpPr>
            <a:spLocks noGrp="1"/>
          </p:cNvSpPr>
          <p:nvPr>
            <p:ph type="sldNum" sz="quarter" idx="12"/>
          </p:nvPr>
        </p:nvSpPr>
        <p:spPr/>
        <p:txBody>
          <a:bodyPr/>
          <a:lstStyle/>
          <a:p>
            <a:fld id="{BACD2BAC-7F26-FE44-9516-A7CEFE10744F}" type="slidenum">
              <a:rPr lang="es-CL" smtClean="0"/>
              <a:t>‹Nº›</a:t>
            </a:fld>
            <a:endParaRPr lang="es-CL"/>
          </a:p>
        </p:txBody>
      </p:sp>
    </p:spTree>
    <p:extLst>
      <p:ext uri="{BB962C8B-B14F-4D97-AF65-F5344CB8AC3E}">
        <p14:creationId xmlns:p14="http://schemas.microsoft.com/office/powerpoint/2010/main" val="1769045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5C5DA1-E93B-C846-B890-8A6DCE0DA98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B056428-7A8E-3B41-9295-64582BB8870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1852E7A7-5B33-1841-9187-6A53BBFD08CF}"/>
              </a:ext>
            </a:extLst>
          </p:cNvPr>
          <p:cNvSpPr>
            <a:spLocks noGrp="1"/>
          </p:cNvSpPr>
          <p:nvPr>
            <p:ph type="dt" sz="half" idx="10"/>
          </p:nvPr>
        </p:nvSpPr>
        <p:spPr/>
        <p:txBody>
          <a:bodyPr/>
          <a:lstStyle/>
          <a:p>
            <a:fld id="{CC96CA2A-21CC-1F49-AF07-F2622CFB03C3}" type="datetimeFigureOut">
              <a:rPr lang="es-CL" smtClean="0"/>
              <a:t>18-05-2022</a:t>
            </a:fld>
            <a:endParaRPr lang="es-CL"/>
          </a:p>
        </p:txBody>
      </p:sp>
      <p:sp>
        <p:nvSpPr>
          <p:cNvPr id="5" name="Marcador de pie de página 4">
            <a:extLst>
              <a:ext uri="{FF2B5EF4-FFF2-40B4-BE49-F238E27FC236}">
                <a16:creationId xmlns:a16="http://schemas.microsoft.com/office/drawing/2014/main" id="{907F7519-9C81-EC42-AC94-F71F481C5BE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9FD163A-D840-6240-AC2D-7FA7941820CF}"/>
              </a:ext>
            </a:extLst>
          </p:cNvPr>
          <p:cNvSpPr>
            <a:spLocks noGrp="1"/>
          </p:cNvSpPr>
          <p:nvPr>
            <p:ph type="sldNum" sz="quarter" idx="12"/>
          </p:nvPr>
        </p:nvSpPr>
        <p:spPr/>
        <p:txBody>
          <a:bodyPr/>
          <a:lstStyle/>
          <a:p>
            <a:fld id="{BACD2BAC-7F26-FE44-9516-A7CEFE10744F}" type="slidenum">
              <a:rPr lang="es-CL" smtClean="0"/>
              <a:t>‹Nº›</a:t>
            </a:fld>
            <a:endParaRPr lang="es-CL"/>
          </a:p>
        </p:txBody>
      </p:sp>
    </p:spTree>
    <p:extLst>
      <p:ext uri="{BB962C8B-B14F-4D97-AF65-F5344CB8AC3E}">
        <p14:creationId xmlns:p14="http://schemas.microsoft.com/office/powerpoint/2010/main" val="3752262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5C41AD-CA43-4343-9258-CADC33D5B36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D723B9E-7C57-804E-B752-55DAA244A3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47857F-22B0-F243-9493-02954D49D036}"/>
              </a:ext>
            </a:extLst>
          </p:cNvPr>
          <p:cNvSpPr>
            <a:spLocks noGrp="1"/>
          </p:cNvSpPr>
          <p:nvPr>
            <p:ph type="dt" sz="half" idx="10"/>
          </p:nvPr>
        </p:nvSpPr>
        <p:spPr/>
        <p:txBody>
          <a:bodyPr/>
          <a:lstStyle/>
          <a:p>
            <a:fld id="{CC96CA2A-21CC-1F49-AF07-F2622CFB03C3}" type="datetimeFigureOut">
              <a:rPr lang="es-CL" smtClean="0"/>
              <a:t>18-05-2022</a:t>
            </a:fld>
            <a:endParaRPr lang="es-CL"/>
          </a:p>
        </p:txBody>
      </p:sp>
      <p:sp>
        <p:nvSpPr>
          <p:cNvPr id="5" name="Marcador de pie de página 4">
            <a:extLst>
              <a:ext uri="{FF2B5EF4-FFF2-40B4-BE49-F238E27FC236}">
                <a16:creationId xmlns:a16="http://schemas.microsoft.com/office/drawing/2014/main" id="{DDF8D1A4-436F-DC41-AA92-AB6E52646A8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F29D279-F36E-694D-86CA-DF6D72662778}"/>
              </a:ext>
            </a:extLst>
          </p:cNvPr>
          <p:cNvSpPr>
            <a:spLocks noGrp="1"/>
          </p:cNvSpPr>
          <p:nvPr>
            <p:ph type="sldNum" sz="quarter" idx="12"/>
          </p:nvPr>
        </p:nvSpPr>
        <p:spPr/>
        <p:txBody>
          <a:bodyPr/>
          <a:lstStyle/>
          <a:p>
            <a:fld id="{BACD2BAC-7F26-FE44-9516-A7CEFE10744F}" type="slidenum">
              <a:rPr lang="es-CL" smtClean="0"/>
              <a:t>‹Nº›</a:t>
            </a:fld>
            <a:endParaRPr lang="es-CL"/>
          </a:p>
        </p:txBody>
      </p:sp>
    </p:spTree>
    <p:extLst>
      <p:ext uri="{BB962C8B-B14F-4D97-AF65-F5344CB8AC3E}">
        <p14:creationId xmlns:p14="http://schemas.microsoft.com/office/powerpoint/2010/main" val="430945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1D4EB6-81E6-AA43-B264-C8B9962A8A5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43770D27-1A20-CE4F-B226-84DF56A33E2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F8E08D20-B925-D744-8B50-052DE536E0D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2459BE6F-3D4B-5E4A-99A1-6BF0A86513BF}"/>
              </a:ext>
            </a:extLst>
          </p:cNvPr>
          <p:cNvSpPr>
            <a:spLocks noGrp="1"/>
          </p:cNvSpPr>
          <p:nvPr>
            <p:ph type="dt" sz="half" idx="10"/>
          </p:nvPr>
        </p:nvSpPr>
        <p:spPr/>
        <p:txBody>
          <a:bodyPr/>
          <a:lstStyle/>
          <a:p>
            <a:fld id="{CC96CA2A-21CC-1F49-AF07-F2622CFB03C3}" type="datetimeFigureOut">
              <a:rPr lang="es-CL" smtClean="0"/>
              <a:t>18-05-2022</a:t>
            </a:fld>
            <a:endParaRPr lang="es-CL"/>
          </a:p>
        </p:txBody>
      </p:sp>
      <p:sp>
        <p:nvSpPr>
          <p:cNvPr id="6" name="Marcador de pie de página 5">
            <a:extLst>
              <a:ext uri="{FF2B5EF4-FFF2-40B4-BE49-F238E27FC236}">
                <a16:creationId xmlns:a16="http://schemas.microsoft.com/office/drawing/2014/main" id="{05CE9680-3D25-2643-90AD-30643066317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63889CE-CF8A-224D-9629-18C18295E544}"/>
              </a:ext>
            </a:extLst>
          </p:cNvPr>
          <p:cNvSpPr>
            <a:spLocks noGrp="1"/>
          </p:cNvSpPr>
          <p:nvPr>
            <p:ph type="sldNum" sz="quarter" idx="12"/>
          </p:nvPr>
        </p:nvSpPr>
        <p:spPr/>
        <p:txBody>
          <a:bodyPr/>
          <a:lstStyle/>
          <a:p>
            <a:fld id="{BACD2BAC-7F26-FE44-9516-A7CEFE10744F}" type="slidenum">
              <a:rPr lang="es-CL" smtClean="0"/>
              <a:t>‹Nº›</a:t>
            </a:fld>
            <a:endParaRPr lang="es-CL"/>
          </a:p>
        </p:txBody>
      </p:sp>
    </p:spTree>
    <p:extLst>
      <p:ext uri="{BB962C8B-B14F-4D97-AF65-F5344CB8AC3E}">
        <p14:creationId xmlns:p14="http://schemas.microsoft.com/office/powerpoint/2010/main" val="949276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A5697E-F629-154B-9C77-7067D0F22A8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3F0B4C48-5494-9740-9119-6629D63561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86B60DF-6688-FA44-AA5E-D7E998B5155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1A0116CC-7969-8D4B-937C-BDB909DEE9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D20A1F6-2721-944D-8805-26FA43794AD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AFAF9A7D-951F-2749-A830-C8FB39225580}"/>
              </a:ext>
            </a:extLst>
          </p:cNvPr>
          <p:cNvSpPr>
            <a:spLocks noGrp="1"/>
          </p:cNvSpPr>
          <p:nvPr>
            <p:ph type="dt" sz="half" idx="10"/>
          </p:nvPr>
        </p:nvSpPr>
        <p:spPr/>
        <p:txBody>
          <a:bodyPr/>
          <a:lstStyle/>
          <a:p>
            <a:fld id="{CC96CA2A-21CC-1F49-AF07-F2622CFB03C3}" type="datetimeFigureOut">
              <a:rPr lang="es-CL" smtClean="0"/>
              <a:t>18-05-2022</a:t>
            </a:fld>
            <a:endParaRPr lang="es-CL"/>
          </a:p>
        </p:txBody>
      </p:sp>
      <p:sp>
        <p:nvSpPr>
          <p:cNvPr id="8" name="Marcador de pie de página 7">
            <a:extLst>
              <a:ext uri="{FF2B5EF4-FFF2-40B4-BE49-F238E27FC236}">
                <a16:creationId xmlns:a16="http://schemas.microsoft.com/office/drawing/2014/main" id="{EFBDC83F-4CFF-FE45-9F3C-D06B39CE9FF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1C935DB8-0601-3E49-80FF-F8760ED4B813}"/>
              </a:ext>
            </a:extLst>
          </p:cNvPr>
          <p:cNvSpPr>
            <a:spLocks noGrp="1"/>
          </p:cNvSpPr>
          <p:nvPr>
            <p:ph type="sldNum" sz="quarter" idx="12"/>
          </p:nvPr>
        </p:nvSpPr>
        <p:spPr/>
        <p:txBody>
          <a:bodyPr/>
          <a:lstStyle/>
          <a:p>
            <a:fld id="{BACD2BAC-7F26-FE44-9516-A7CEFE10744F}" type="slidenum">
              <a:rPr lang="es-CL" smtClean="0"/>
              <a:t>‹Nº›</a:t>
            </a:fld>
            <a:endParaRPr lang="es-CL"/>
          </a:p>
        </p:txBody>
      </p:sp>
    </p:spTree>
    <p:extLst>
      <p:ext uri="{BB962C8B-B14F-4D97-AF65-F5344CB8AC3E}">
        <p14:creationId xmlns:p14="http://schemas.microsoft.com/office/powerpoint/2010/main" val="1730599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3C92A1-6A4E-7B47-9AC1-E007397B901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EB23E873-CC25-0A4F-94D2-9D6008F8F95B}"/>
              </a:ext>
            </a:extLst>
          </p:cNvPr>
          <p:cNvSpPr>
            <a:spLocks noGrp="1"/>
          </p:cNvSpPr>
          <p:nvPr>
            <p:ph type="dt" sz="half" idx="10"/>
          </p:nvPr>
        </p:nvSpPr>
        <p:spPr/>
        <p:txBody>
          <a:bodyPr/>
          <a:lstStyle/>
          <a:p>
            <a:fld id="{CC96CA2A-21CC-1F49-AF07-F2622CFB03C3}" type="datetimeFigureOut">
              <a:rPr lang="es-CL" smtClean="0"/>
              <a:t>18-05-2022</a:t>
            </a:fld>
            <a:endParaRPr lang="es-CL"/>
          </a:p>
        </p:txBody>
      </p:sp>
      <p:sp>
        <p:nvSpPr>
          <p:cNvPr id="4" name="Marcador de pie de página 3">
            <a:extLst>
              <a:ext uri="{FF2B5EF4-FFF2-40B4-BE49-F238E27FC236}">
                <a16:creationId xmlns:a16="http://schemas.microsoft.com/office/drawing/2014/main" id="{0506469C-AF00-9948-8559-E1638317935E}"/>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28E89C83-4D43-9145-B9EC-CE5CAE0050AB}"/>
              </a:ext>
            </a:extLst>
          </p:cNvPr>
          <p:cNvSpPr>
            <a:spLocks noGrp="1"/>
          </p:cNvSpPr>
          <p:nvPr>
            <p:ph type="sldNum" sz="quarter" idx="12"/>
          </p:nvPr>
        </p:nvSpPr>
        <p:spPr/>
        <p:txBody>
          <a:bodyPr/>
          <a:lstStyle/>
          <a:p>
            <a:fld id="{BACD2BAC-7F26-FE44-9516-A7CEFE10744F}" type="slidenum">
              <a:rPr lang="es-CL" smtClean="0"/>
              <a:t>‹Nº›</a:t>
            </a:fld>
            <a:endParaRPr lang="es-CL"/>
          </a:p>
        </p:txBody>
      </p:sp>
    </p:spTree>
    <p:extLst>
      <p:ext uri="{BB962C8B-B14F-4D97-AF65-F5344CB8AC3E}">
        <p14:creationId xmlns:p14="http://schemas.microsoft.com/office/powerpoint/2010/main" val="2171678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7370F62-B4F6-F040-91E0-4CB53AE07EF5}"/>
              </a:ext>
            </a:extLst>
          </p:cNvPr>
          <p:cNvSpPr>
            <a:spLocks noGrp="1"/>
          </p:cNvSpPr>
          <p:nvPr>
            <p:ph type="dt" sz="half" idx="10"/>
          </p:nvPr>
        </p:nvSpPr>
        <p:spPr/>
        <p:txBody>
          <a:bodyPr/>
          <a:lstStyle/>
          <a:p>
            <a:fld id="{CC96CA2A-21CC-1F49-AF07-F2622CFB03C3}" type="datetimeFigureOut">
              <a:rPr lang="es-CL" smtClean="0"/>
              <a:t>18-05-2022</a:t>
            </a:fld>
            <a:endParaRPr lang="es-CL"/>
          </a:p>
        </p:txBody>
      </p:sp>
      <p:sp>
        <p:nvSpPr>
          <p:cNvPr id="3" name="Marcador de pie de página 2">
            <a:extLst>
              <a:ext uri="{FF2B5EF4-FFF2-40B4-BE49-F238E27FC236}">
                <a16:creationId xmlns:a16="http://schemas.microsoft.com/office/drawing/2014/main" id="{0B4A50EE-4FAE-BB43-8082-4330BF7B09B3}"/>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EE1042F2-AFDF-CC43-B88E-EF83C801EAFC}"/>
              </a:ext>
            </a:extLst>
          </p:cNvPr>
          <p:cNvSpPr>
            <a:spLocks noGrp="1"/>
          </p:cNvSpPr>
          <p:nvPr>
            <p:ph type="sldNum" sz="quarter" idx="12"/>
          </p:nvPr>
        </p:nvSpPr>
        <p:spPr/>
        <p:txBody>
          <a:bodyPr/>
          <a:lstStyle/>
          <a:p>
            <a:fld id="{BACD2BAC-7F26-FE44-9516-A7CEFE10744F}" type="slidenum">
              <a:rPr lang="es-CL" smtClean="0"/>
              <a:t>‹Nº›</a:t>
            </a:fld>
            <a:endParaRPr lang="es-CL"/>
          </a:p>
        </p:txBody>
      </p:sp>
    </p:spTree>
    <p:extLst>
      <p:ext uri="{BB962C8B-B14F-4D97-AF65-F5344CB8AC3E}">
        <p14:creationId xmlns:p14="http://schemas.microsoft.com/office/powerpoint/2010/main" val="3669958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F143A1-F684-D549-8B08-B8EBDE21E10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49DAAF9E-2663-E74D-B88C-F589F37819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26490CB2-EECD-9442-A260-EE4BF40DB4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D9A3C2E-852A-0846-80E1-71038C3CC278}"/>
              </a:ext>
            </a:extLst>
          </p:cNvPr>
          <p:cNvSpPr>
            <a:spLocks noGrp="1"/>
          </p:cNvSpPr>
          <p:nvPr>
            <p:ph type="dt" sz="half" idx="10"/>
          </p:nvPr>
        </p:nvSpPr>
        <p:spPr/>
        <p:txBody>
          <a:bodyPr/>
          <a:lstStyle/>
          <a:p>
            <a:fld id="{CC96CA2A-21CC-1F49-AF07-F2622CFB03C3}" type="datetimeFigureOut">
              <a:rPr lang="es-CL" smtClean="0"/>
              <a:t>18-05-2022</a:t>
            </a:fld>
            <a:endParaRPr lang="es-CL"/>
          </a:p>
        </p:txBody>
      </p:sp>
      <p:sp>
        <p:nvSpPr>
          <p:cNvPr id="6" name="Marcador de pie de página 5">
            <a:extLst>
              <a:ext uri="{FF2B5EF4-FFF2-40B4-BE49-F238E27FC236}">
                <a16:creationId xmlns:a16="http://schemas.microsoft.com/office/drawing/2014/main" id="{FE718D16-3B4C-6649-B518-D90FF7F4C9A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A73BCBE1-B90E-E248-A1F7-D1AC895EB4B2}"/>
              </a:ext>
            </a:extLst>
          </p:cNvPr>
          <p:cNvSpPr>
            <a:spLocks noGrp="1"/>
          </p:cNvSpPr>
          <p:nvPr>
            <p:ph type="sldNum" sz="quarter" idx="12"/>
          </p:nvPr>
        </p:nvSpPr>
        <p:spPr/>
        <p:txBody>
          <a:bodyPr/>
          <a:lstStyle/>
          <a:p>
            <a:fld id="{BACD2BAC-7F26-FE44-9516-A7CEFE10744F}" type="slidenum">
              <a:rPr lang="es-CL" smtClean="0"/>
              <a:t>‹Nº›</a:t>
            </a:fld>
            <a:endParaRPr lang="es-CL"/>
          </a:p>
        </p:txBody>
      </p:sp>
    </p:spTree>
    <p:extLst>
      <p:ext uri="{BB962C8B-B14F-4D97-AF65-F5344CB8AC3E}">
        <p14:creationId xmlns:p14="http://schemas.microsoft.com/office/powerpoint/2010/main" val="1331598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3AB7B5-1D39-764B-B7A5-9AD5615230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55583437-5A00-194F-B5CE-45EBE75B95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9FC689C3-19CC-AF4D-9BE6-D426922E36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9F99AC7-82C6-ED4C-ACED-FF8408B196BE}"/>
              </a:ext>
            </a:extLst>
          </p:cNvPr>
          <p:cNvSpPr>
            <a:spLocks noGrp="1"/>
          </p:cNvSpPr>
          <p:nvPr>
            <p:ph type="dt" sz="half" idx="10"/>
          </p:nvPr>
        </p:nvSpPr>
        <p:spPr/>
        <p:txBody>
          <a:bodyPr/>
          <a:lstStyle/>
          <a:p>
            <a:fld id="{CC96CA2A-21CC-1F49-AF07-F2622CFB03C3}" type="datetimeFigureOut">
              <a:rPr lang="es-CL" smtClean="0"/>
              <a:t>18-05-2022</a:t>
            </a:fld>
            <a:endParaRPr lang="es-CL"/>
          </a:p>
        </p:txBody>
      </p:sp>
      <p:sp>
        <p:nvSpPr>
          <p:cNvPr id="6" name="Marcador de pie de página 5">
            <a:extLst>
              <a:ext uri="{FF2B5EF4-FFF2-40B4-BE49-F238E27FC236}">
                <a16:creationId xmlns:a16="http://schemas.microsoft.com/office/drawing/2014/main" id="{27AF3114-AF4D-F64D-A6BF-C5C6CF76B95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3BEFBCAE-2AAB-B549-9C10-71069C4343BA}"/>
              </a:ext>
            </a:extLst>
          </p:cNvPr>
          <p:cNvSpPr>
            <a:spLocks noGrp="1"/>
          </p:cNvSpPr>
          <p:nvPr>
            <p:ph type="sldNum" sz="quarter" idx="12"/>
          </p:nvPr>
        </p:nvSpPr>
        <p:spPr/>
        <p:txBody>
          <a:bodyPr/>
          <a:lstStyle/>
          <a:p>
            <a:fld id="{BACD2BAC-7F26-FE44-9516-A7CEFE10744F}" type="slidenum">
              <a:rPr lang="es-CL" smtClean="0"/>
              <a:t>‹Nº›</a:t>
            </a:fld>
            <a:endParaRPr lang="es-CL"/>
          </a:p>
        </p:txBody>
      </p:sp>
    </p:spTree>
    <p:extLst>
      <p:ext uri="{BB962C8B-B14F-4D97-AF65-F5344CB8AC3E}">
        <p14:creationId xmlns:p14="http://schemas.microsoft.com/office/powerpoint/2010/main" val="2027624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8B13CDB-F2A0-0D4D-A352-07D81D79FB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D0DF888-6942-AB4E-AAF4-9B92B1929F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0C5F538-8690-E144-8ECB-31A30FD7DC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96CA2A-21CC-1F49-AF07-F2622CFB03C3}" type="datetimeFigureOut">
              <a:rPr lang="es-CL" smtClean="0"/>
              <a:t>18-05-2022</a:t>
            </a:fld>
            <a:endParaRPr lang="es-CL"/>
          </a:p>
        </p:txBody>
      </p:sp>
      <p:sp>
        <p:nvSpPr>
          <p:cNvPr id="5" name="Marcador de pie de página 4">
            <a:extLst>
              <a:ext uri="{FF2B5EF4-FFF2-40B4-BE49-F238E27FC236}">
                <a16:creationId xmlns:a16="http://schemas.microsoft.com/office/drawing/2014/main" id="{6D110ACD-E431-4447-B96D-76E1464DC1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0B6B36C1-D357-C945-A6F9-5333C15118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D2BAC-7F26-FE44-9516-A7CEFE10744F}" type="slidenum">
              <a:rPr lang="es-CL" smtClean="0"/>
              <a:t>‹Nº›</a:t>
            </a:fld>
            <a:endParaRPr lang="es-CL"/>
          </a:p>
        </p:txBody>
      </p:sp>
    </p:spTree>
    <p:extLst>
      <p:ext uri="{BB962C8B-B14F-4D97-AF65-F5344CB8AC3E}">
        <p14:creationId xmlns:p14="http://schemas.microsoft.com/office/powerpoint/2010/main" val="17889175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6.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slideLayout" Target="../slideLayouts/slideLayout1.xml"/><Relationship Id="rId1" Type="http://schemas.openxmlformats.org/officeDocument/2006/relationships/themeOverride" Target="../theme/themeOverride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9.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10.xml"/><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12.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13.xml"/><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chart" Target="../charts/chart10.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16.xml"/><Relationship Id="rId4" Type="http://schemas.openxmlformats.org/officeDocument/2006/relationships/chart" Target="../charts/chart1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17.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18.xml"/><Relationship Id="rId4" Type="http://schemas.openxmlformats.org/officeDocument/2006/relationships/chart" Target="../charts/char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19.xml"/><Relationship Id="rId4" Type="http://schemas.openxmlformats.org/officeDocument/2006/relationships/chart" Target="../charts/char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29.xml"/><Relationship Id="rId4" Type="http://schemas.openxmlformats.org/officeDocument/2006/relationships/chart" Target="../charts/chart1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30.xml"/><Relationship Id="rId4" Type="http://schemas.openxmlformats.org/officeDocument/2006/relationships/chart" Target="../charts/char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35.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cid:1806cf982f6207cf5f01" TargetMode="External"/><Relationship Id="rId2" Type="http://schemas.openxmlformats.org/officeDocument/2006/relationships/slideLayout" Target="../slideLayouts/slideLayout1.xml"/><Relationship Id="rId1" Type="http://schemas.openxmlformats.org/officeDocument/2006/relationships/themeOverride" Target="../theme/themeOverride36.xml"/><Relationship Id="rId6" Type="http://schemas.openxmlformats.org/officeDocument/2006/relationships/image" Target="../media/image34.jpeg"/><Relationship Id="rId5" Type="http://schemas.openxmlformats.org/officeDocument/2006/relationships/image" Target="cid:1806cf9a798207cf5f04" TargetMode="External"/><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cid:1806cf5010ae4e019f72" TargetMode="External"/><Relationship Id="rId2" Type="http://schemas.openxmlformats.org/officeDocument/2006/relationships/slideLayout" Target="../slideLayouts/slideLayout1.xml"/><Relationship Id="rId1" Type="http://schemas.openxmlformats.org/officeDocument/2006/relationships/themeOverride" Target="../theme/themeOverride37.xml"/><Relationship Id="rId6" Type="http://schemas.openxmlformats.org/officeDocument/2006/relationships/image" Target="../media/image36.jpeg"/><Relationship Id="rId5" Type="http://schemas.openxmlformats.org/officeDocument/2006/relationships/image" Target="cid:1806cf5222ec7597e593" TargetMode="Externa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cid:1806cf739a22420741f8" TargetMode="External"/><Relationship Id="rId2" Type="http://schemas.openxmlformats.org/officeDocument/2006/relationships/slideLayout" Target="../slideLayouts/slideLayout1.xml"/><Relationship Id="rId1" Type="http://schemas.openxmlformats.org/officeDocument/2006/relationships/themeOverride" Target="../theme/themeOverride38.xml"/><Relationship Id="rId6" Type="http://schemas.openxmlformats.org/officeDocument/2006/relationships/image" Target="../media/image38.jpeg"/><Relationship Id="rId5" Type="http://schemas.openxmlformats.org/officeDocument/2006/relationships/image" Target="cid:1806cf45bcbe4e019f71" TargetMode="External"/><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xml"/><Relationship Id="rId7" Type="http://schemas.openxmlformats.org/officeDocument/2006/relationships/diagramQuickStyle" Target="../diagrams/quickStyle2.xml"/><Relationship Id="rId2" Type="http://schemas.openxmlformats.org/officeDocument/2006/relationships/slideLayout" Target="../slideLayouts/slideLayout1.xml"/><Relationship Id="rId1" Type="http://schemas.openxmlformats.org/officeDocument/2006/relationships/themeOverride" Target="../theme/themeOverride39.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9.png"/><Relationship Id="rId4" Type="http://schemas.openxmlformats.org/officeDocument/2006/relationships/image" Target="../media/image9.png"/><Relationship Id="rId9" Type="http://schemas.microsoft.com/office/2007/relationships/diagramDrawing" Target="../diagrams/drawing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40.xml"/></Relationships>
</file>

<file path=ppt/slides/_rels/slide4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6.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30.jp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264C81-0AA9-1B48-B320-E4AE17F3ED79}"/>
              </a:ext>
            </a:extLst>
          </p:cNvPr>
          <p:cNvSpPr>
            <a:spLocks noGrp="1"/>
          </p:cNvSpPr>
          <p:nvPr>
            <p:ph type="ctrTitle"/>
          </p:nvPr>
        </p:nvSpPr>
        <p:spPr>
          <a:xfrm>
            <a:off x="2611875" y="2273293"/>
            <a:ext cx="6968247" cy="1494377"/>
          </a:xfrm>
        </p:spPr>
        <p:txBody>
          <a:bodyPr>
            <a:normAutofit fontScale="90000"/>
          </a:bodyPr>
          <a:lstStyle/>
          <a:p>
            <a:r>
              <a:rPr lang="es-CL" sz="5400" b="1" spc="300" dirty="0" smtClean="0">
                <a:solidFill>
                  <a:schemeClr val="accent1">
                    <a:lumMod val="75000"/>
                  </a:schemeClr>
                </a:solidFill>
                <a:latin typeface="Museo Slab 700" panose="02000000000000000000" pitchFamily="2" charset="77"/>
              </a:rPr>
              <a:t>Cuenta Pública Participativa 2021 </a:t>
            </a:r>
            <a:endParaRPr lang="es-CL" sz="5400" b="1" spc="300" dirty="0">
              <a:solidFill>
                <a:schemeClr val="accent1">
                  <a:lumMod val="75000"/>
                </a:schemeClr>
              </a:solidFill>
              <a:latin typeface="Museo Slab 700" panose="02000000000000000000" pitchFamily="2" charset="77"/>
            </a:endParaRPr>
          </a:p>
        </p:txBody>
      </p:sp>
      <p:sp>
        <p:nvSpPr>
          <p:cNvPr id="3" name="Subtítulo 2">
            <a:extLst>
              <a:ext uri="{FF2B5EF4-FFF2-40B4-BE49-F238E27FC236}">
                <a16:creationId xmlns:a16="http://schemas.microsoft.com/office/drawing/2014/main" id="{302EE8D1-CE16-0740-B3E3-05A75A8065DF}"/>
              </a:ext>
              <a:ext uri="{C183D7F6-B498-43B3-948B-1728B52AA6E4}">
                <adec:decorative xmlns="" xmlns:adec="http://schemas.microsoft.com/office/drawing/2017/decorative" val="1"/>
              </a:ext>
            </a:extLst>
          </p:cNvPr>
          <p:cNvSpPr>
            <a:spLocks noGrp="1"/>
          </p:cNvSpPr>
          <p:nvPr>
            <p:ph type="subTitle" idx="1"/>
          </p:nvPr>
        </p:nvSpPr>
        <p:spPr>
          <a:xfrm>
            <a:off x="2611876" y="4024678"/>
            <a:ext cx="6968247" cy="444844"/>
          </a:xfrm>
        </p:spPr>
        <p:txBody>
          <a:bodyPr>
            <a:normAutofit fontScale="77500" lnSpcReduction="20000"/>
          </a:bodyPr>
          <a:lstStyle/>
          <a:p>
            <a:r>
              <a:rPr lang="es-CL" b="1" spc="160" dirty="0" smtClean="0">
                <a:solidFill>
                  <a:schemeClr val="accent5">
                    <a:lumMod val="75000"/>
                  </a:schemeClr>
                </a:solidFill>
                <a:latin typeface="gobCL" pitchFamily="2" charset="77"/>
              </a:rPr>
              <a:t>Hospital de la Familia y la Comunidad de Petorca</a:t>
            </a:r>
            <a:endParaRPr lang="es-CL" b="1" spc="160" dirty="0">
              <a:solidFill>
                <a:schemeClr val="accent5">
                  <a:lumMod val="75000"/>
                </a:schemeClr>
              </a:solidFill>
              <a:latin typeface="gobCL" pitchFamily="2" charset="77"/>
            </a:endParaRPr>
          </a:p>
        </p:txBody>
      </p:sp>
      <p:pic>
        <p:nvPicPr>
          <p:cNvPr id="5" name="4 Imagen" descr="LISTO 2"/>
          <p:cNvPicPr/>
          <p:nvPr/>
        </p:nvPicPr>
        <p:blipFill>
          <a:blip r:embed="rId3" cstate="print">
            <a:extLst>
              <a:ext uri="{BEBA8EAE-BF5A-486C-A8C5-ECC9F3942E4B}">
                <a14:imgProps xmlns:a14="http://schemas.microsoft.com/office/drawing/2010/main">
                  <a14:imgLayer r:embed="rId4">
                    <a14:imgEffect>
                      <a14:backgroundRemoval t="4089" b="93224" l="9839" r="89893">
                        <a14:foregroundMark x1="43023" y1="25234" x2="56172" y2="53738"/>
                        <a14:foregroundMark x1="38193" y1="44276" x2="62165" y2="31776"/>
                        <a14:foregroundMark x1="38819" y1="66939" x2="60376" y2="57360"/>
                      </a14:backgroundRemoval>
                    </a14:imgEffect>
                  </a14:imgLayer>
                </a14:imgProps>
              </a:ext>
            </a:extLst>
          </a:blip>
          <a:srcRect/>
          <a:stretch>
            <a:fillRect/>
          </a:stretch>
        </p:blipFill>
        <p:spPr bwMode="auto">
          <a:xfrm>
            <a:off x="7468698" y="4568421"/>
            <a:ext cx="2111424" cy="1647185"/>
          </a:xfrm>
          <a:prstGeom prst="rect">
            <a:avLst/>
          </a:prstGeom>
          <a:noFill/>
          <a:ln w="9525">
            <a:noFill/>
            <a:miter lim="800000"/>
            <a:headEnd/>
            <a:tailEnd/>
          </a:ln>
          <a:effectLst>
            <a:glow rad="101600">
              <a:srgbClr val="002060">
                <a:alpha val="60000"/>
              </a:srgbClr>
            </a:glow>
          </a:effectLst>
        </p:spPr>
      </p:pic>
      <p:pic>
        <p:nvPicPr>
          <p:cNvPr id="6" name="Picture 2" descr="Resultado de imagen para servicio de salud viña del mar quillota">
            <a:extLst>
              <a:ext uri="{FF2B5EF4-FFF2-40B4-BE49-F238E27FC236}">
                <a16:creationId xmlns:a16="http://schemas.microsoft.com/office/drawing/2014/main" id="{6FEC274C-1188-41CB-A36E-A81DB418D8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697" y="4620190"/>
            <a:ext cx="1464187" cy="1423258"/>
          </a:xfrm>
          <a:prstGeom prst="rect">
            <a:avLst/>
          </a:prstGeom>
          <a:noFill/>
          <a:effectLst>
            <a:glow rad="101600">
              <a:srgbClr val="00206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665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25" name="Subtítulo 2"/>
          <p:cNvSpPr txBox="1">
            <a:spLocks/>
          </p:cNvSpPr>
          <p:nvPr/>
        </p:nvSpPr>
        <p:spPr>
          <a:xfrm>
            <a:off x="7364176" y="3079200"/>
            <a:ext cx="2805822" cy="192142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t"/>
            <a:r>
              <a:rPr lang="es-MX" sz="2400" dirty="0">
                <a:solidFill>
                  <a:srgbClr val="1F497D">
                    <a:lumMod val="60000"/>
                    <a:lumOff val="40000"/>
                  </a:srgbClr>
                </a:solidFill>
              </a:rPr>
              <a:t> </a:t>
            </a:r>
            <a:endParaRPr lang="es-MX" sz="2400" baseline="30000" dirty="0">
              <a:solidFill>
                <a:srgbClr val="1F497D">
                  <a:lumMod val="60000"/>
                  <a:lumOff val="40000"/>
                </a:srgbClr>
              </a:solidFill>
            </a:endParaRPr>
          </a:p>
          <a:p>
            <a:pPr fontAlgn="t"/>
            <a:endParaRPr lang="es-MX" sz="2400" dirty="0">
              <a:solidFill>
                <a:srgbClr val="1F497D">
                  <a:lumMod val="60000"/>
                  <a:lumOff val="40000"/>
                </a:srgbClr>
              </a:solidFill>
            </a:endParaRPr>
          </a:p>
        </p:txBody>
      </p:sp>
      <p:sp>
        <p:nvSpPr>
          <p:cNvPr id="13" name="Rectángulo redondeado 12"/>
          <p:cNvSpPr/>
          <p:nvPr/>
        </p:nvSpPr>
        <p:spPr>
          <a:xfrm>
            <a:off x="262758" y="5349889"/>
            <a:ext cx="10699531" cy="136962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just"/>
            <a:r>
              <a:rPr lang="es-CL" sz="1600" b="1" dirty="0">
                <a:solidFill>
                  <a:schemeClr val="accent5">
                    <a:lumMod val="50000"/>
                  </a:schemeClr>
                </a:solidFill>
                <a:latin typeface="Museo Slab 900" panose="02000000000000000000" pitchFamily="2" charset="77"/>
                <a:ea typeface="+mj-ea"/>
                <a:cs typeface="+mj-cs"/>
              </a:rPr>
              <a:t>Los días de estada en nuestro establecimiento, durante el año 2021, disminuyeron en 143 días, con un promedio de 7,2 días de estada en comparación a los 9,3 durante el mismo período en el año 2020 </a:t>
            </a:r>
            <a:r>
              <a:rPr lang="es-MX" sz="1600" b="1" dirty="0">
                <a:solidFill>
                  <a:schemeClr val="accent5">
                    <a:lumMod val="50000"/>
                  </a:schemeClr>
                </a:solidFill>
                <a:latin typeface="Museo Slab 900" panose="02000000000000000000" pitchFamily="2" charset="77"/>
                <a:ea typeface="+mj-ea"/>
                <a:cs typeface="+mj-cs"/>
              </a:rPr>
              <a:t>(principalmente PSCV + SM </a:t>
            </a:r>
            <a:r>
              <a:rPr lang="es-MX" sz="1600" b="1" dirty="0" smtClean="0">
                <a:solidFill>
                  <a:schemeClr val="accent5">
                    <a:lumMod val="50000"/>
                  </a:schemeClr>
                </a:solidFill>
                <a:latin typeface="Museo Slab 900" panose="02000000000000000000" pitchFamily="2" charset="77"/>
                <a:ea typeface="+mj-ea"/>
                <a:cs typeface="+mj-cs"/>
              </a:rPr>
              <a:t>Descompensados). </a:t>
            </a:r>
            <a:r>
              <a:rPr lang="es-CL" sz="1600" b="1" dirty="0">
                <a:solidFill>
                  <a:schemeClr val="accent5">
                    <a:lumMod val="50000"/>
                  </a:schemeClr>
                </a:solidFill>
                <a:latin typeface="Museo Slab 900" panose="02000000000000000000" pitchFamily="2" charset="77"/>
                <a:ea typeface="+mj-ea"/>
                <a:cs typeface="+mj-cs"/>
              </a:rPr>
              <a:t>A su vez hubo un </a:t>
            </a:r>
            <a:r>
              <a:rPr lang="es-MX" sz="1600" b="1" dirty="0">
                <a:solidFill>
                  <a:schemeClr val="accent5">
                    <a:lumMod val="50000"/>
                  </a:schemeClr>
                </a:solidFill>
                <a:latin typeface="Museo Slab 900" panose="02000000000000000000" pitchFamily="2" charset="77"/>
                <a:ea typeface="+mj-ea"/>
                <a:cs typeface="+mj-cs"/>
              </a:rPr>
              <a:t>incremento del 21,3% de la cantidad de egresos respecto al año anterior. </a:t>
            </a:r>
            <a:endParaRPr lang="es-CL" sz="1600" b="1" dirty="0">
              <a:solidFill>
                <a:schemeClr val="accent5">
                  <a:lumMod val="50000"/>
                </a:schemeClr>
              </a:solidFill>
              <a:latin typeface="Museo Slab 900" panose="02000000000000000000" pitchFamily="2" charset="77"/>
              <a:ea typeface="+mj-ea"/>
              <a:cs typeface="+mj-cs"/>
            </a:endParaRPr>
          </a:p>
        </p:txBody>
      </p:sp>
      <p:graphicFrame>
        <p:nvGraphicFramePr>
          <p:cNvPr id="14" name="Gráfico 13"/>
          <p:cNvGraphicFramePr/>
          <p:nvPr>
            <p:extLst>
              <p:ext uri="{D42A27DB-BD31-4B8C-83A1-F6EECF244321}">
                <p14:modId xmlns:p14="http://schemas.microsoft.com/office/powerpoint/2010/main" val="3090976234"/>
              </p:ext>
            </p:extLst>
          </p:nvPr>
        </p:nvGraphicFramePr>
        <p:xfrm>
          <a:off x="1819902" y="815437"/>
          <a:ext cx="5326264" cy="4681597"/>
        </p:xfrm>
        <a:graphic>
          <a:graphicData uri="http://schemas.openxmlformats.org/drawingml/2006/chart">
            <c:chart xmlns:c="http://schemas.openxmlformats.org/drawingml/2006/chart" xmlns:r="http://schemas.openxmlformats.org/officeDocument/2006/relationships" r:id="rId4"/>
          </a:graphicData>
        </a:graphic>
      </p:graphicFrame>
      <p:sp>
        <p:nvSpPr>
          <p:cNvPr id="15" name="Subtítulo 2"/>
          <p:cNvSpPr txBox="1">
            <a:spLocks/>
          </p:cNvSpPr>
          <p:nvPr/>
        </p:nvSpPr>
        <p:spPr>
          <a:xfrm>
            <a:off x="1995429" y="268730"/>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A. Capacidad Hospitalaria </a:t>
            </a:r>
          </a:p>
        </p:txBody>
      </p:sp>
      <p:graphicFrame>
        <p:nvGraphicFramePr>
          <p:cNvPr id="4" name="Gráfico 3"/>
          <p:cNvGraphicFramePr/>
          <p:nvPr>
            <p:extLst>
              <p:ext uri="{D42A27DB-BD31-4B8C-83A1-F6EECF244321}">
                <p14:modId xmlns:p14="http://schemas.microsoft.com/office/powerpoint/2010/main" val="2135341271"/>
              </p:ext>
            </p:extLst>
          </p:nvPr>
        </p:nvGraphicFramePr>
        <p:xfrm>
          <a:off x="7254950" y="1488990"/>
          <a:ext cx="2782185" cy="33344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84815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25" name="Subtítulo 2"/>
          <p:cNvSpPr txBox="1">
            <a:spLocks/>
          </p:cNvSpPr>
          <p:nvPr/>
        </p:nvSpPr>
        <p:spPr>
          <a:xfrm>
            <a:off x="7364176" y="3079200"/>
            <a:ext cx="2805822" cy="192142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t"/>
            <a:r>
              <a:rPr lang="es-MX" sz="2400" dirty="0">
                <a:solidFill>
                  <a:srgbClr val="1F497D">
                    <a:lumMod val="60000"/>
                    <a:lumOff val="40000"/>
                  </a:srgbClr>
                </a:solidFill>
              </a:rPr>
              <a:t> </a:t>
            </a:r>
            <a:endParaRPr lang="es-MX" sz="2400" baseline="30000" dirty="0">
              <a:solidFill>
                <a:srgbClr val="1F497D">
                  <a:lumMod val="60000"/>
                  <a:lumOff val="40000"/>
                </a:srgbClr>
              </a:solidFill>
            </a:endParaRPr>
          </a:p>
          <a:p>
            <a:pPr fontAlgn="t"/>
            <a:endParaRPr lang="es-MX" sz="2400" dirty="0">
              <a:solidFill>
                <a:srgbClr val="1F497D">
                  <a:lumMod val="60000"/>
                  <a:lumOff val="40000"/>
                </a:srgbClr>
              </a:solidFill>
            </a:endParaRPr>
          </a:p>
        </p:txBody>
      </p:sp>
      <p:sp>
        <p:nvSpPr>
          <p:cNvPr id="13" name="Rectángulo redondeado 12"/>
          <p:cNvSpPr/>
          <p:nvPr/>
        </p:nvSpPr>
        <p:spPr>
          <a:xfrm>
            <a:off x="378371" y="5707118"/>
            <a:ext cx="10447283" cy="1002944"/>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just"/>
            <a:r>
              <a:rPr lang="es-MX" sz="1600" b="1" dirty="0">
                <a:solidFill>
                  <a:schemeClr val="accent5">
                    <a:lumMod val="50000"/>
                  </a:schemeClr>
                </a:solidFill>
                <a:latin typeface="Museo Slab 900" panose="02000000000000000000" pitchFamily="2" charset="77"/>
                <a:ea typeface="+mj-ea"/>
                <a:cs typeface="+mj-cs"/>
              </a:rPr>
              <a:t>El índice ocupacional disminuyó de 40.2% a un 37.6% en comparación al mismo período en el año 2020. Se presenta un aumento de camas disponibles mínimo de un 1.19%.</a:t>
            </a:r>
          </a:p>
          <a:p>
            <a:pPr algn="just"/>
            <a:r>
              <a:rPr lang="es-MX" sz="1600" b="1" dirty="0">
                <a:solidFill>
                  <a:schemeClr val="accent5">
                    <a:lumMod val="50000"/>
                  </a:schemeClr>
                </a:solidFill>
                <a:latin typeface="Museo Slab 900" panose="02000000000000000000" pitchFamily="2" charset="77"/>
                <a:ea typeface="+mj-ea"/>
                <a:cs typeface="+mj-cs"/>
              </a:rPr>
              <a:t>Los índices ocupacionales </a:t>
            </a:r>
            <a:r>
              <a:rPr lang="es-MX" sz="1600" b="1" dirty="0" smtClean="0">
                <a:solidFill>
                  <a:schemeClr val="accent5">
                    <a:lumMod val="50000"/>
                  </a:schemeClr>
                </a:solidFill>
                <a:latin typeface="Museo Slab 900" panose="02000000000000000000" pitchFamily="2" charset="77"/>
                <a:ea typeface="+mj-ea"/>
                <a:cs typeface="+mj-cs"/>
              </a:rPr>
              <a:t>presentaron una </a:t>
            </a:r>
            <a:r>
              <a:rPr lang="es-MX" sz="1600" b="1" dirty="0">
                <a:solidFill>
                  <a:schemeClr val="accent5">
                    <a:lumMod val="50000"/>
                  </a:schemeClr>
                </a:solidFill>
                <a:latin typeface="Museo Slab 900" panose="02000000000000000000" pitchFamily="2" charset="77"/>
                <a:ea typeface="+mj-ea"/>
                <a:cs typeface="+mj-cs"/>
              </a:rPr>
              <a:t>disminución en medicina, un leve aumento en pediatría y un aumento considerable en maternidad.</a:t>
            </a:r>
            <a:endParaRPr lang="es-CL" sz="1600" b="1" dirty="0">
              <a:solidFill>
                <a:schemeClr val="accent5">
                  <a:lumMod val="50000"/>
                </a:schemeClr>
              </a:solidFill>
              <a:latin typeface="Museo Slab 900" panose="02000000000000000000" pitchFamily="2" charset="77"/>
              <a:ea typeface="+mj-ea"/>
              <a:cs typeface="+mj-cs"/>
            </a:endParaRPr>
          </a:p>
          <a:p>
            <a:pPr algn="just"/>
            <a:endParaRPr lang="es-CL" sz="1200" b="1" dirty="0">
              <a:solidFill>
                <a:schemeClr val="accent5">
                  <a:lumMod val="50000"/>
                </a:schemeClr>
              </a:solidFill>
              <a:latin typeface="Museo Slab 900" panose="02000000000000000000" pitchFamily="2" charset="77"/>
              <a:ea typeface="+mj-ea"/>
              <a:cs typeface="+mj-cs"/>
            </a:endParaRPr>
          </a:p>
        </p:txBody>
      </p:sp>
      <p:graphicFrame>
        <p:nvGraphicFramePr>
          <p:cNvPr id="14" name="Gráfico 13"/>
          <p:cNvGraphicFramePr/>
          <p:nvPr>
            <p:extLst>
              <p:ext uri="{D42A27DB-BD31-4B8C-83A1-F6EECF244321}">
                <p14:modId xmlns:p14="http://schemas.microsoft.com/office/powerpoint/2010/main" val="1634209154"/>
              </p:ext>
            </p:extLst>
          </p:nvPr>
        </p:nvGraphicFramePr>
        <p:xfrm>
          <a:off x="1775771" y="678761"/>
          <a:ext cx="4470355" cy="5186149"/>
        </p:xfrm>
        <a:graphic>
          <a:graphicData uri="http://schemas.openxmlformats.org/drawingml/2006/chart">
            <c:chart xmlns:c="http://schemas.openxmlformats.org/drawingml/2006/chart" xmlns:r="http://schemas.openxmlformats.org/officeDocument/2006/relationships" r:id="rId4"/>
          </a:graphicData>
        </a:graphic>
      </p:graphicFrame>
      <p:sp>
        <p:nvSpPr>
          <p:cNvPr id="15" name="Subtítulo 2"/>
          <p:cNvSpPr txBox="1">
            <a:spLocks/>
          </p:cNvSpPr>
          <p:nvPr/>
        </p:nvSpPr>
        <p:spPr>
          <a:xfrm>
            <a:off x="1995429" y="268730"/>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A. Capacidad Hospitalaria </a:t>
            </a:r>
          </a:p>
        </p:txBody>
      </p:sp>
      <p:graphicFrame>
        <p:nvGraphicFramePr>
          <p:cNvPr id="7" name="Gráfico 6"/>
          <p:cNvGraphicFramePr/>
          <p:nvPr>
            <p:extLst>
              <p:ext uri="{D42A27DB-BD31-4B8C-83A1-F6EECF244321}">
                <p14:modId xmlns:p14="http://schemas.microsoft.com/office/powerpoint/2010/main" val="1228810407"/>
              </p:ext>
            </p:extLst>
          </p:nvPr>
        </p:nvGraphicFramePr>
        <p:xfrm>
          <a:off x="6364515" y="2097413"/>
          <a:ext cx="4207431" cy="3226415"/>
        </p:xfrm>
        <a:graphic>
          <a:graphicData uri="http://schemas.openxmlformats.org/drawingml/2006/chart">
            <c:chart xmlns:c="http://schemas.openxmlformats.org/drawingml/2006/chart" xmlns:r="http://schemas.openxmlformats.org/officeDocument/2006/relationships" r:id="rId5"/>
          </a:graphicData>
        </a:graphic>
      </p:graphicFrame>
      <p:sp>
        <p:nvSpPr>
          <p:cNvPr id="8" name="Cerrar llave 7"/>
          <p:cNvSpPr/>
          <p:nvPr/>
        </p:nvSpPr>
        <p:spPr>
          <a:xfrm rot="16200000">
            <a:off x="8103086" y="105133"/>
            <a:ext cx="730286" cy="358015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
        <p:nvSpPr>
          <p:cNvPr id="9" name="CuadroTexto 8"/>
          <p:cNvSpPr txBox="1"/>
          <p:nvPr/>
        </p:nvSpPr>
        <p:spPr>
          <a:xfrm>
            <a:off x="6812378" y="864691"/>
            <a:ext cx="3609963" cy="646331"/>
          </a:xfrm>
          <a:prstGeom prst="rect">
            <a:avLst/>
          </a:prstGeom>
          <a:noFill/>
        </p:spPr>
        <p:txBody>
          <a:bodyPr wrap="square" rtlCol="0">
            <a:spAutoFit/>
          </a:bodyPr>
          <a:lstStyle/>
          <a:p>
            <a:pPr algn="ctr"/>
            <a:r>
              <a:rPr lang="es-MX" b="1" dirty="0">
                <a:solidFill>
                  <a:srgbClr val="0070C0"/>
                </a:solidFill>
              </a:rPr>
              <a:t>Mayor Ocupación: </a:t>
            </a:r>
          </a:p>
          <a:p>
            <a:pPr algn="ctr"/>
            <a:r>
              <a:rPr lang="es-MX" b="1" dirty="0">
                <a:solidFill>
                  <a:srgbClr val="0070C0"/>
                </a:solidFill>
              </a:rPr>
              <a:t>SERVICIO DE MEDICINA: </a:t>
            </a:r>
            <a:r>
              <a:rPr lang="es-MX" b="1" dirty="0" smtClean="0">
                <a:solidFill>
                  <a:srgbClr val="0070C0"/>
                </a:solidFill>
              </a:rPr>
              <a:t>43,3%</a:t>
            </a:r>
            <a:endParaRPr lang="es-CL" dirty="0"/>
          </a:p>
        </p:txBody>
      </p:sp>
    </p:spTree>
    <p:extLst>
      <p:ext uri="{BB962C8B-B14F-4D97-AF65-F5344CB8AC3E}">
        <p14:creationId xmlns:p14="http://schemas.microsoft.com/office/powerpoint/2010/main" val="6267950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25" name="Subtítulo 2"/>
          <p:cNvSpPr txBox="1">
            <a:spLocks/>
          </p:cNvSpPr>
          <p:nvPr/>
        </p:nvSpPr>
        <p:spPr>
          <a:xfrm>
            <a:off x="7364176" y="3079200"/>
            <a:ext cx="2805822" cy="192142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t"/>
            <a:r>
              <a:rPr lang="es-MX" sz="2400" dirty="0">
                <a:solidFill>
                  <a:srgbClr val="1F497D">
                    <a:lumMod val="60000"/>
                    <a:lumOff val="40000"/>
                  </a:srgbClr>
                </a:solidFill>
              </a:rPr>
              <a:t> </a:t>
            </a:r>
            <a:endParaRPr lang="es-MX" sz="2400" baseline="30000" dirty="0">
              <a:solidFill>
                <a:srgbClr val="1F497D">
                  <a:lumMod val="60000"/>
                  <a:lumOff val="40000"/>
                </a:srgbClr>
              </a:solidFill>
            </a:endParaRPr>
          </a:p>
          <a:p>
            <a:pPr fontAlgn="t"/>
            <a:endParaRPr lang="es-MX" sz="2400" dirty="0">
              <a:solidFill>
                <a:srgbClr val="1F497D">
                  <a:lumMod val="60000"/>
                  <a:lumOff val="40000"/>
                </a:srgbClr>
              </a:solidFill>
            </a:endParaRPr>
          </a:p>
        </p:txBody>
      </p:sp>
      <p:sp>
        <p:nvSpPr>
          <p:cNvPr id="13" name="Rectángulo redondeado 12"/>
          <p:cNvSpPr/>
          <p:nvPr/>
        </p:nvSpPr>
        <p:spPr>
          <a:xfrm>
            <a:off x="725213" y="5672274"/>
            <a:ext cx="10972800" cy="786197"/>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s-MX" sz="2000" b="1" dirty="0">
                <a:solidFill>
                  <a:schemeClr val="accent5">
                    <a:lumMod val="50000"/>
                  </a:schemeClr>
                </a:solidFill>
                <a:latin typeface="Museo Slab 900" panose="02000000000000000000" pitchFamily="2" charset="77"/>
                <a:ea typeface="+mj-ea"/>
                <a:cs typeface="+mj-cs"/>
              </a:rPr>
              <a:t>El número de partos atendidos en el establecimiento el año 2021 disminuyó en un 75%, en concordancia con la reducción de mujeres embarazadas ingresadas a control.</a:t>
            </a:r>
            <a:endParaRPr lang="es-CL" sz="2000" b="1" dirty="0">
              <a:solidFill>
                <a:schemeClr val="accent5">
                  <a:lumMod val="50000"/>
                </a:schemeClr>
              </a:solidFill>
              <a:latin typeface="Museo Slab 900" panose="02000000000000000000" pitchFamily="2" charset="77"/>
              <a:ea typeface="+mj-ea"/>
              <a:cs typeface="+mj-cs"/>
            </a:endParaRPr>
          </a:p>
        </p:txBody>
      </p:sp>
      <p:sp>
        <p:nvSpPr>
          <p:cNvPr id="15" name="Subtítulo 2"/>
          <p:cNvSpPr txBox="1">
            <a:spLocks/>
          </p:cNvSpPr>
          <p:nvPr/>
        </p:nvSpPr>
        <p:spPr>
          <a:xfrm>
            <a:off x="1995429" y="268730"/>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A. Capacidad Hospitalaria </a:t>
            </a:r>
          </a:p>
        </p:txBody>
      </p:sp>
      <p:graphicFrame>
        <p:nvGraphicFramePr>
          <p:cNvPr id="7" name="Gráfico 6"/>
          <p:cNvGraphicFramePr/>
          <p:nvPr>
            <p:extLst>
              <p:ext uri="{D42A27DB-BD31-4B8C-83A1-F6EECF244321}">
                <p14:modId xmlns:p14="http://schemas.microsoft.com/office/powerpoint/2010/main" val="3979222229"/>
              </p:ext>
            </p:extLst>
          </p:nvPr>
        </p:nvGraphicFramePr>
        <p:xfrm>
          <a:off x="2178508" y="486125"/>
          <a:ext cx="7991490" cy="51861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730706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25" name="Subtítulo 2"/>
          <p:cNvSpPr txBox="1">
            <a:spLocks/>
          </p:cNvSpPr>
          <p:nvPr/>
        </p:nvSpPr>
        <p:spPr>
          <a:xfrm>
            <a:off x="7364176" y="3079200"/>
            <a:ext cx="2805822" cy="192142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t"/>
            <a:r>
              <a:rPr lang="es-MX" sz="2400" dirty="0">
                <a:solidFill>
                  <a:srgbClr val="1F497D">
                    <a:lumMod val="60000"/>
                    <a:lumOff val="40000"/>
                  </a:srgbClr>
                </a:solidFill>
              </a:rPr>
              <a:t> </a:t>
            </a:r>
            <a:endParaRPr lang="es-MX" sz="2400" baseline="30000" dirty="0">
              <a:solidFill>
                <a:srgbClr val="1F497D">
                  <a:lumMod val="60000"/>
                  <a:lumOff val="40000"/>
                </a:srgbClr>
              </a:solidFill>
            </a:endParaRPr>
          </a:p>
          <a:p>
            <a:pPr fontAlgn="t"/>
            <a:endParaRPr lang="es-MX" sz="2400" dirty="0">
              <a:solidFill>
                <a:srgbClr val="1F497D">
                  <a:lumMod val="60000"/>
                  <a:lumOff val="40000"/>
                </a:srgbClr>
              </a:solidFill>
            </a:endParaRPr>
          </a:p>
        </p:txBody>
      </p:sp>
      <p:sp>
        <p:nvSpPr>
          <p:cNvPr id="15" name="Subtítulo 2"/>
          <p:cNvSpPr txBox="1">
            <a:spLocks/>
          </p:cNvSpPr>
          <p:nvPr/>
        </p:nvSpPr>
        <p:spPr>
          <a:xfrm>
            <a:off x="1995429" y="268730"/>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B. Hospital Amigo</a:t>
            </a:r>
          </a:p>
        </p:txBody>
      </p:sp>
      <p:graphicFrame>
        <p:nvGraphicFramePr>
          <p:cNvPr id="2" name="Diagrama 1"/>
          <p:cNvGraphicFramePr/>
          <p:nvPr>
            <p:extLst>
              <p:ext uri="{D42A27DB-BD31-4B8C-83A1-F6EECF244321}">
                <p14:modId xmlns:p14="http://schemas.microsoft.com/office/powerpoint/2010/main" val="4101072706"/>
              </p:ext>
            </p:extLst>
          </p:nvPr>
        </p:nvGraphicFramePr>
        <p:xfrm>
          <a:off x="1919184" y="920990"/>
          <a:ext cx="8250814" cy="47753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p:cNvSpPr txBox="1"/>
          <p:nvPr/>
        </p:nvSpPr>
        <p:spPr>
          <a:xfrm>
            <a:off x="2842437" y="910479"/>
            <a:ext cx="5635256" cy="978729"/>
          </a:xfrm>
          <a:prstGeom prst="rect">
            <a:avLst/>
          </a:prstGeom>
          <a:noFill/>
        </p:spPr>
        <p:txBody>
          <a:bodyPr wrap="square" rtlCol="0">
            <a:spAutoFit/>
          </a:bodyPr>
          <a:lstStyle/>
          <a:p>
            <a:pPr algn="ctr" defTabSz="457200">
              <a:spcBef>
                <a:spcPct val="20000"/>
              </a:spcBef>
            </a:pPr>
            <a:r>
              <a:rPr lang="es-CL" b="1" dirty="0">
                <a:solidFill>
                  <a:schemeClr val="accent5">
                    <a:lumMod val="50000"/>
                  </a:schemeClr>
                </a:solidFill>
                <a:latin typeface="Museo Slab 900" panose="02000000000000000000" pitchFamily="2" charset="77"/>
                <a:ea typeface="+mj-ea"/>
                <a:cs typeface="+mj-cs"/>
              </a:rPr>
              <a:t>Estrategia cuyo objetivo es:</a:t>
            </a:r>
          </a:p>
          <a:p>
            <a:pPr algn="ctr" defTabSz="457200">
              <a:spcBef>
                <a:spcPct val="20000"/>
              </a:spcBef>
            </a:pPr>
            <a:r>
              <a:rPr lang="es-CL" b="1" dirty="0">
                <a:solidFill>
                  <a:schemeClr val="accent5">
                    <a:lumMod val="50000"/>
                  </a:schemeClr>
                </a:solidFill>
                <a:latin typeface="Museo Slab 900" panose="02000000000000000000" pitchFamily="2" charset="77"/>
                <a:ea typeface="+mj-ea"/>
                <a:cs typeface="+mj-cs"/>
              </a:rPr>
              <a:t> “Entregar una atención acogedora y digna a la familia y a la comunidad”</a:t>
            </a:r>
          </a:p>
        </p:txBody>
      </p:sp>
      <p:pic>
        <p:nvPicPr>
          <p:cNvPr id="7170" name="Picture 2" descr="Resultado de imagen para hospital ami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9119" y="4824490"/>
            <a:ext cx="1776503" cy="1672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401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25" name="Subtítulo 2"/>
          <p:cNvSpPr txBox="1">
            <a:spLocks/>
          </p:cNvSpPr>
          <p:nvPr/>
        </p:nvSpPr>
        <p:spPr>
          <a:xfrm>
            <a:off x="7364176" y="3079200"/>
            <a:ext cx="2805822" cy="192142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t"/>
            <a:r>
              <a:rPr lang="es-MX" sz="2400" dirty="0">
                <a:solidFill>
                  <a:srgbClr val="1F497D">
                    <a:lumMod val="60000"/>
                    <a:lumOff val="40000"/>
                  </a:srgbClr>
                </a:solidFill>
              </a:rPr>
              <a:t> </a:t>
            </a:r>
            <a:endParaRPr lang="es-MX" sz="2400" baseline="30000" dirty="0">
              <a:solidFill>
                <a:srgbClr val="1F497D">
                  <a:lumMod val="60000"/>
                  <a:lumOff val="40000"/>
                </a:srgbClr>
              </a:solidFill>
            </a:endParaRPr>
          </a:p>
          <a:p>
            <a:pPr fontAlgn="t"/>
            <a:endParaRPr lang="es-MX" sz="2400" dirty="0">
              <a:solidFill>
                <a:srgbClr val="1F497D">
                  <a:lumMod val="60000"/>
                  <a:lumOff val="40000"/>
                </a:srgbClr>
              </a:solidFill>
            </a:endParaRPr>
          </a:p>
        </p:txBody>
      </p:sp>
      <p:sp>
        <p:nvSpPr>
          <p:cNvPr id="15" name="Subtítulo 2"/>
          <p:cNvSpPr txBox="1">
            <a:spLocks/>
          </p:cNvSpPr>
          <p:nvPr/>
        </p:nvSpPr>
        <p:spPr>
          <a:xfrm>
            <a:off x="1995429" y="268730"/>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C. Servicio de Urgencias</a:t>
            </a:r>
          </a:p>
        </p:txBody>
      </p:sp>
      <p:sp>
        <p:nvSpPr>
          <p:cNvPr id="8" name="Rectángulo redondeado 7"/>
          <p:cNvSpPr/>
          <p:nvPr/>
        </p:nvSpPr>
        <p:spPr>
          <a:xfrm>
            <a:off x="546538" y="5943600"/>
            <a:ext cx="10499834" cy="66883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s-MX" sz="1800" b="1" dirty="0">
                <a:solidFill>
                  <a:schemeClr val="accent5">
                    <a:lumMod val="50000"/>
                  </a:schemeClr>
                </a:solidFill>
                <a:latin typeface="Museo Slab 900" panose="02000000000000000000" pitchFamily="2" charset="77"/>
                <a:ea typeface="+mj-ea"/>
                <a:cs typeface="+mj-cs"/>
              </a:rPr>
              <a:t>Las consultas en el Servicio de Urgencias tuvieron un aumento considerable del 27.08% en comparación al mismo periodo del año 2020.</a:t>
            </a:r>
            <a:endParaRPr lang="es-CL" sz="1800" b="1" dirty="0">
              <a:solidFill>
                <a:schemeClr val="accent5">
                  <a:lumMod val="50000"/>
                </a:schemeClr>
              </a:solidFill>
              <a:latin typeface="Museo Slab 900" panose="02000000000000000000" pitchFamily="2" charset="77"/>
              <a:ea typeface="+mj-ea"/>
              <a:cs typeface="+mj-cs"/>
            </a:endParaRPr>
          </a:p>
        </p:txBody>
      </p:sp>
      <p:graphicFrame>
        <p:nvGraphicFramePr>
          <p:cNvPr id="10" name="9 Gráfico"/>
          <p:cNvGraphicFramePr/>
          <p:nvPr>
            <p:extLst>
              <p:ext uri="{D42A27DB-BD31-4B8C-83A1-F6EECF244321}">
                <p14:modId xmlns:p14="http://schemas.microsoft.com/office/powerpoint/2010/main" val="1841489157"/>
              </p:ext>
            </p:extLst>
          </p:nvPr>
        </p:nvGraphicFramePr>
        <p:xfrm>
          <a:off x="3048000" y="1397000"/>
          <a:ext cx="6096000" cy="406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760709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25" name="Subtítulo 2"/>
          <p:cNvSpPr txBox="1">
            <a:spLocks/>
          </p:cNvSpPr>
          <p:nvPr/>
        </p:nvSpPr>
        <p:spPr>
          <a:xfrm>
            <a:off x="7364176" y="3079200"/>
            <a:ext cx="2805822" cy="192142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t"/>
            <a:r>
              <a:rPr lang="es-MX" sz="2400" dirty="0">
                <a:solidFill>
                  <a:srgbClr val="1F497D">
                    <a:lumMod val="60000"/>
                    <a:lumOff val="40000"/>
                  </a:srgbClr>
                </a:solidFill>
              </a:rPr>
              <a:t> </a:t>
            </a:r>
            <a:endParaRPr lang="es-MX" sz="2400" baseline="30000" dirty="0">
              <a:solidFill>
                <a:srgbClr val="1F497D">
                  <a:lumMod val="60000"/>
                  <a:lumOff val="40000"/>
                </a:srgbClr>
              </a:solidFill>
            </a:endParaRPr>
          </a:p>
          <a:p>
            <a:pPr fontAlgn="t"/>
            <a:endParaRPr lang="es-MX" sz="2400" dirty="0">
              <a:solidFill>
                <a:srgbClr val="1F497D">
                  <a:lumMod val="60000"/>
                  <a:lumOff val="40000"/>
                </a:srgbClr>
              </a:solidFill>
            </a:endParaRPr>
          </a:p>
        </p:txBody>
      </p:sp>
      <p:sp>
        <p:nvSpPr>
          <p:cNvPr id="15" name="Subtítulo 2"/>
          <p:cNvSpPr txBox="1">
            <a:spLocks/>
          </p:cNvSpPr>
          <p:nvPr/>
        </p:nvSpPr>
        <p:spPr>
          <a:xfrm>
            <a:off x="1995429" y="268730"/>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D. Servicio de Urgencias </a:t>
            </a:r>
          </a:p>
        </p:txBody>
      </p:sp>
      <p:sp>
        <p:nvSpPr>
          <p:cNvPr id="8" name="Rectángulo redondeado 7"/>
          <p:cNvSpPr/>
          <p:nvPr/>
        </p:nvSpPr>
        <p:spPr>
          <a:xfrm>
            <a:off x="1995429" y="6155142"/>
            <a:ext cx="8576516" cy="457294"/>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MX" sz="2000" b="1" dirty="0">
                <a:solidFill>
                  <a:srgbClr val="0070C0"/>
                </a:solidFill>
              </a:rPr>
              <a:t>DISMINUYEN los traslados con TENS, en comparación al </a:t>
            </a:r>
            <a:r>
              <a:rPr lang="es-MX" sz="2000" b="1" dirty="0" smtClean="0">
                <a:solidFill>
                  <a:srgbClr val="0070C0"/>
                </a:solidFill>
              </a:rPr>
              <a:t>2020.</a:t>
            </a:r>
            <a:endParaRPr lang="es-MX" sz="2000" dirty="0">
              <a:solidFill>
                <a:srgbClr val="0070C0"/>
              </a:solidFill>
            </a:endParaRPr>
          </a:p>
        </p:txBody>
      </p:sp>
      <p:graphicFrame>
        <p:nvGraphicFramePr>
          <p:cNvPr id="9" name="Gráfico 8"/>
          <p:cNvGraphicFramePr/>
          <p:nvPr>
            <p:extLst>
              <p:ext uri="{D42A27DB-BD31-4B8C-83A1-F6EECF244321}">
                <p14:modId xmlns:p14="http://schemas.microsoft.com/office/powerpoint/2010/main" val="3365902993"/>
              </p:ext>
            </p:extLst>
          </p:nvPr>
        </p:nvGraphicFramePr>
        <p:xfrm>
          <a:off x="2287942" y="977446"/>
          <a:ext cx="7991490" cy="5186149"/>
        </p:xfrm>
        <a:graphic>
          <a:graphicData uri="http://schemas.openxmlformats.org/drawingml/2006/chart">
            <c:chart xmlns:c="http://schemas.openxmlformats.org/drawingml/2006/chart" xmlns:r="http://schemas.openxmlformats.org/officeDocument/2006/relationships" r:id="rId4"/>
          </a:graphicData>
        </a:graphic>
      </p:graphicFrame>
      <p:sp>
        <p:nvSpPr>
          <p:cNvPr id="2" name="Flecha abajo 1"/>
          <p:cNvSpPr/>
          <p:nvPr/>
        </p:nvSpPr>
        <p:spPr>
          <a:xfrm rot="5400000">
            <a:off x="5284831" y="1978925"/>
            <a:ext cx="464024" cy="11737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0" name="Rectángulo redondeado 9"/>
          <p:cNvSpPr/>
          <p:nvPr/>
        </p:nvSpPr>
        <p:spPr>
          <a:xfrm>
            <a:off x="6103697" y="1924683"/>
            <a:ext cx="3849600" cy="646958"/>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MX" sz="2000" b="1" dirty="0">
                <a:solidFill>
                  <a:srgbClr val="00B0F0"/>
                </a:solidFill>
              </a:rPr>
              <a:t>AUMENTAN EN COMPARACIÓN </a:t>
            </a:r>
            <a:r>
              <a:rPr lang="es-MX" sz="2000" b="1" dirty="0" smtClean="0">
                <a:solidFill>
                  <a:srgbClr val="00B0F0"/>
                </a:solidFill>
              </a:rPr>
              <a:t>AL 2020, </a:t>
            </a:r>
            <a:r>
              <a:rPr lang="es-MX" sz="2000" b="1" dirty="0">
                <a:solidFill>
                  <a:srgbClr val="00B0F0"/>
                </a:solidFill>
              </a:rPr>
              <a:t>PRINCIPALMENTE </a:t>
            </a:r>
            <a:r>
              <a:rPr lang="es-MX" sz="2000" b="1" dirty="0" smtClean="0">
                <a:solidFill>
                  <a:srgbClr val="00B0F0"/>
                </a:solidFill>
              </a:rPr>
              <a:t>POR MATRONAS, ENFERMERAS Y MÉDICOS</a:t>
            </a:r>
            <a:endParaRPr lang="es-MX" sz="2000" b="1" dirty="0">
              <a:solidFill>
                <a:srgbClr val="00B0F0"/>
              </a:solidFill>
            </a:endParaRPr>
          </a:p>
        </p:txBody>
      </p:sp>
    </p:spTree>
    <p:extLst>
      <p:ext uri="{BB962C8B-B14F-4D97-AF65-F5344CB8AC3E}">
        <p14:creationId xmlns:p14="http://schemas.microsoft.com/office/powerpoint/2010/main" val="2781651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ubtítulo 2"/>
          <p:cNvSpPr>
            <a:spLocks noGrp="1"/>
          </p:cNvSpPr>
          <p:nvPr>
            <p:ph type="subTitle" idx="1"/>
          </p:nvPr>
        </p:nvSpPr>
        <p:spPr>
          <a:xfrm>
            <a:off x="2532993" y="2289967"/>
            <a:ext cx="6884275" cy="1244806"/>
          </a:xfrm>
        </p:spPr>
        <p:txBody>
          <a:bodyPr>
            <a:noAutofit/>
          </a:bodyPr>
          <a:lstStyle/>
          <a:p>
            <a:pPr>
              <a:lnSpc>
                <a:spcPct val="100000"/>
              </a:lnSpc>
              <a:spcBef>
                <a:spcPct val="0"/>
              </a:spcBef>
            </a:pPr>
            <a:r>
              <a:rPr lang="es-ES" sz="4900" b="1" spc="300" dirty="0" smtClean="0">
                <a:solidFill>
                  <a:schemeClr val="accent1">
                    <a:lumMod val="75000"/>
                  </a:schemeClr>
                </a:solidFill>
                <a:latin typeface="Museo Slab 700" panose="02000000000000000000" pitchFamily="2" charset="77"/>
                <a:ea typeface="+mj-ea"/>
                <a:cs typeface="+mj-cs"/>
              </a:rPr>
              <a:t>Gestión Clínica</a:t>
            </a:r>
          </a:p>
          <a:p>
            <a:pPr>
              <a:lnSpc>
                <a:spcPct val="100000"/>
              </a:lnSpc>
              <a:spcBef>
                <a:spcPct val="0"/>
              </a:spcBef>
            </a:pPr>
            <a:r>
              <a:rPr lang="es-ES" sz="4900" b="1" spc="300" dirty="0" smtClean="0">
                <a:solidFill>
                  <a:schemeClr val="accent1">
                    <a:lumMod val="75000"/>
                  </a:schemeClr>
                </a:solidFill>
                <a:latin typeface="Museo Slab 700" panose="02000000000000000000" pitchFamily="2" charset="77"/>
                <a:ea typeface="+mj-ea"/>
                <a:cs typeface="+mj-cs"/>
              </a:rPr>
              <a:t>Atención Abierta</a:t>
            </a:r>
            <a:endParaRPr lang="es-ES" sz="4900" b="1" spc="300" dirty="0">
              <a:solidFill>
                <a:schemeClr val="accent1">
                  <a:lumMod val="75000"/>
                </a:schemeClr>
              </a:solidFill>
              <a:latin typeface="Museo Slab 700" panose="02000000000000000000" pitchFamily="2" charset="77"/>
              <a:ea typeface="+mj-ea"/>
              <a:cs typeface="+mj-cs"/>
            </a:endParaRPr>
          </a:p>
        </p:txBody>
      </p:sp>
    </p:spTree>
    <p:extLst>
      <p:ext uri="{BB962C8B-B14F-4D97-AF65-F5344CB8AC3E}">
        <p14:creationId xmlns:p14="http://schemas.microsoft.com/office/powerpoint/2010/main" val="37475462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25" name="Subtítulo 2"/>
          <p:cNvSpPr txBox="1">
            <a:spLocks/>
          </p:cNvSpPr>
          <p:nvPr/>
        </p:nvSpPr>
        <p:spPr>
          <a:xfrm>
            <a:off x="7364176" y="3079200"/>
            <a:ext cx="2805822" cy="192142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t"/>
            <a:r>
              <a:rPr lang="es-MX" sz="2400" dirty="0">
                <a:solidFill>
                  <a:srgbClr val="1F497D">
                    <a:lumMod val="60000"/>
                    <a:lumOff val="40000"/>
                  </a:srgbClr>
                </a:solidFill>
              </a:rPr>
              <a:t> </a:t>
            </a:r>
            <a:endParaRPr lang="es-MX" sz="2400" baseline="30000" dirty="0">
              <a:solidFill>
                <a:srgbClr val="1F497D">
                  <a:lumMod val="60000"/>
                  <a:lumOff val="40000"/>
                </a:srgbClr>
              </a:solidFill>
            </a:endParaRPr>
          </a:p>
          <a:p>
            <a:pPr fontAlgn="t"/>
            <a:endParaRPr lang="es-MX" sz="2400" dirty="0">
              <a:solidFill>
                <a:srgbClr val="1F497D">
                  <a:lumMod val="60000"/>
                  <a:lumOff val="40000"/>
                </a:srgbClr>
              </a:solidFill>
            </a:endParaRPr>
          </a:p>
        </p:txBody>
      </p:sp>
      <p:sp>
        <p:nvSpPr>
          <p:cNvPr id="15" name="Subtítulo 2"/>
          <p:cNvSpPr txBox="1">
            <a:spLocks/>
          </p:cNvSpPr>
          <p:nvPr/>
        </p:nvSpPr>
        <p:spPr>
          <a:xfrm>
            <a:off x="1995429" y="268730"/>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A. Horas de Morbilidad</a:t>
            </a:r>
          </a:p>
        </p:txBody>
      </p:sp>
      <p:sp>
        <p:nvSpPr>
          <p:cNvPr id="8" name="Rectángulo redondeado 7"/>
          <p:cNvSpPr/>
          <p:nvPr/>
        </p:nvSpPr>
        <p:spPr>
          <a:xfrm>
            <a:off x="147145" y="5517935"/>
            <a:ext cx="10951779" cy="1051662"/>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s-MX" sz="1600" b="1" dirty="0">
                <a:solidFill>
                  <a:schemeClr val="accent5">
                    <a:lumMod val="50000"/>
                  </a:schemeClr>
                </a:solidFill>
                <a:latin typeface="Museo Slab 900" panose="02000000000000000000" pitchFamily="2" charset="77"/>
                <a:ea typeface="+mj-ea"/>
                <a:cs typeface="+mj-cs"/>
              </a:rPr>
              <a:t>Se observa un aumento del 9,26% de las horas de morbilidad atendidas por nuestro equipo médico, debido a la procuración por incrementar las atenciones en especial </a:t>
            </a:r>
            <a:r>
              <a:rPr lang="es-MX" sz="1600" b="1" dirty="0" smtClean="0">
                <a:solidFill>
                  <a:schemeClr val="accent5">
                    <a:lumMod val="50000"/>
                  </a:schemeClr>
                </a:solidFill>
                <a:latin typeface="Museo Slab 900" panose="02000000000000000000" pitchFamily="2" charset="77"/>
                <a:ea typeface="+mj-ea"/>
                <a:cs typeface="+mj-cs"/>
              </a:rPr>
              <a:t>de </a:t>
            </a:r>
            <a:r>
              <a:rPr lang="es-MX" sz="1600" b="1" dirty="0">
                <a:solidFill>
                  <a:schemeClr val="accent5">
                    <a:lumMod val="50000"/>
                  </a:schemeClr>
                </a:solidFill>
                <a:latin typeface="Museo Slab 900" panose="02000000000000000000" pitchFamily="2" charset="77"/>
                <a:ea typeface="+mj-ea"/>
                <a:cs typeface="+mj-cs"/>
              </a:rPr>
              <a:t>Programas como el </a:t>
            </a:r>
            <a:r>
              <a:rPr lang="es-MX" sz="1600" b="1" dirty="0" err="1">
                <a:solidFill>
                  <a:schemeClr val="accent5">
                    <a:lumMod val="50000"/>
                  </a:schemeClr>
                </a:solidFill>
                <a:latin typeface="Museo Slab 900" panose="02000000000000000000" pitchFamily="2" charset="77"/>
                <a:ea typeface="+mj-ea"/>
                <a:cs typeface="+mj-cs"/>
              </a:rPr>
              <a:t>Cardio</a:t>
            </a:r>
            <a:r>
              <a:rPr lang="es-MX" sz="1600" b="1" dirty="0">
                <a:solidFill>
                  <a:schemeClr val="accent5">
                    <a:lumMod val="50000"/>
                  </a:schemeClr>
                </a:solidFill>
                <a:latin typeface="Museo Slab 900" panose="02000000000000000000" pitchFamily="2" charset="77"/>
                <a:ea typeface="+mj-ea"/>
                <a:cs typeface="+mj-cs"/>
              </a:rPr>
              <a:t>-Vascular. Sin embargo se observa una disminución en la atención de </a:t>
            </a:r>
            <a:r>
              <a:rPr lang="es-MX" sz="1600" b="1" dirty="0" smtClean="0">
                <a:solidFill>
                  <a:schemeClr val="accent5">
                    <a:lumMod val="50000"/>
                  </a:schemeClr>
                </a:solidFill>
                <a:latin typeface="Museo Slab 900" panose="02000000000000000000" pitchFamily="2" charset="77"/>
                <a:ea typeface="+mj-ea"/>
                <a:cs typeface="+mj-cs"/>
              </a:rPr>
              <a:t>usuarios </a:t>
            </a:r>
            <a:r>
              <a:rPr lang="es-MX" sz="1600" b="1" dirty="0">
                <a:solidFill>
                  <a:schemeClr val="accent5">
                    <a:lumMod val="50000"/>
                  </a:schemeClr>
                </a:solidFill>
                <a:latin typeface="Museo Slab 900" panose="02000000000000000000" pitchFamily="2" charset="77"/>
                <a:ea typeface="+mj-ea"/>
                <a:cs typeface="+mj-cs"/>
              </a:rPr>
              <a:t>adolescentes.</a:t>
            </a:r>
            <a:endParaRPr lang="es-CL" sz="1600" b="1" dirty="0">
              <a:solidFill>
                <a:schemeClr val="accent5">
                  <a:lumMod val="50000"/>
                </a:schemeClr>
              </a:solidFill>
              <a:latin typeface="Museo Slab 900" panose="02000000000000000000" pitchFamily="2" charset="77"/>
              <a:ea typeface="+mj-ea"/>
              <a:cs typeface="+mj-cs"/>
            </a:endParaRPr>
          </a:p>
        </p:txBody>
      </p:sp>
      <p:graphicFrame>
        <p:nvGraphicFramePr>
          <p:cNvPr id="9" name="Gráfico 8"/>
          <p:cNvGraphicFramePr/>
          <p:nvPr>
            <p:extLst>
              <p:ext uri="{D42A27DB-BD31-4B8C-83A1-F6EECF244321}">
                <p14:modId xmlns:p14="http://schemas.microsoft.com/office/powerpoint/2010/main" val="3415673246"/>
              </p:ext>
            </p:extLst>
          </p:nvPr>
        </p:nvGraphicFramePr>
        <p:xfrm>
          <a:off x="2287942" y="564186"/>
          <a:ext cx="7991490" cy="51861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80034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25" name="Subtítulo 2"/>
          <p:cNvSpPr txBox="1">
            <a:spLocks/>
          </p:cNvSpPr>
          <p:nvPr/>
        </p:nvSpPr>
        <p:spPr>
          <a:xfrm>
            <a:off x="7364176" y="3079200"/>
            <a:ext cx="2805822" cy="192142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t"/>
            <a:r>
              <a:rPr lang="es-MX" sz="2400" dirty="0">
                <a:solidFill>
                  <a:srgbClr val="1F497D">
                    <a:lumMod val="60000"/>
                    <a:lumOff val="40000"/>
                  </a:srgbClr>
                </a:solidFill>
              </a:rPr>
              <a:t> </a:t>
            </a:r>
            <a:endParaRPr lang="es-MX" sz="2400" baseline="30000" dirty="0">
              <a:solidFill>
                <a:srgbClr val="1F497D">
                  <a:lumMod val="60000"/>
                  <a:lumOff val="40000"/>
                </a:srgbClr>
              </a:solidFill>
            </a:endParaRPr>
          </a:p>
          <a:p>
            <a:pPr fontAlgn="t"/>
            <a:endParaRPr lang="es-MX" sz="2400" dirty="0">
              <a:solidFill>
                <a:srgbClr val="1F497D">
                  <a:lumMod val="60000"/>
                  <a:lumOff val="40000"/>
                </a:srgbClr>
              </a:solidFill>
            </a:endParaRPr>
          </a:p>
        </p:txBody>
      </p:sp>
      <p:sp>
        <p:nvSpPr>
          <p:cNvPr id="15" name="Subtítulo 2"/>
          <p:cNvSpPr txBox="1">
            <a:spLocks/>
          </p:cNvSpPr>
          <p:nvPr/>
        </p:nvSpPr>
        <p:spPr>
          <a:xfrm>
            <a:off x="1995429" y="268730"/>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A. Horas de Morbilidad</a:t>
            </a:r>
          </a:p>
        </p:txBody>
      </p:sp>
      <p:sp>
        <p:nvSpPr>
          <p:cNvPr id="8" name="Rectángulo redondeado 7"/>
          <p:cNvSpPr/>
          <p:nvPr/>
        </p:nvSpPr>
        <p:spPr>
          <a:xfrm>
            <a:off x="252249" y="5791278"/>
            <a:ext cx="10319698" cy="934872"/>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s-MX" sz="1600" b="1" dirty="0">
                <a:solidFill>
                  <a:schemeClr val="accent5">
                    <a:lumMod val="50000"/>
                  </a:schemeClr>
                </a:solidFill>
                <a:latin typeface="Museo Slab 900" panose="02000000000000000000" pitchFamily="2" charset="77"/>
                <a:ea typeface="+mj-ea"/>
                <a:cs typeface="+mj-cs"/>
              </a:rPr>
              <a:t>Se registra un aumento de las consultas y controles  en todas las áreas en atención de que el manejo de la situación sanitaria al año 2021 fue más permisiva en atención al alto porcentaje de vacunación de la población. </a:t>
            </a:r>
            <a:endParaRPr lang="es-CL" sz="1600" b="1" dirty="0">
              <a:solidFill>
                <a:schemeClr val="accent5">
                  <a:lumMod val="50000"/>
                </a:schemeClr>
              </a:solidFill>
              <a:latin typeface="Museo Slab 900" panose="02000000000000000000" pitchFamily="2" charset="77"/>
              <a:ea typeface="+mj-ea"/>
              <a:cs typeface="+mj-cs"/>
            </a:endParaRPr>
          </a:p>
        </p:txBody>
      </p:sp>
      <p:graphicFrame>
        <p:nvGraphicFramePr>
          <p:cNvPr id="9" name="Gráfico 8"/>
          <p:cNvGraphicFramePr/>
          <p:nvPr>
            <p:extLst>
              <p:ext uri="{D42A27DB-BD31-4B8C-83A1-F6EECF244321}">
                <p14:modId xmlns:p14="http://schemas.microsoft.com/office/powerpoint/2010/main" val="4030801993"/>
              </p:ext>
            </p:extLst>
          </p:nvPr>
        </p:nvGraphicFramePr>
        <p:xfrm>
          <a:off x="2287942" y="735382"/>
          <a:ext cx="7991490" cy="51861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034972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15" name="Subtítulo 2"/>
          <p:cNvSpPr txBox="1">
            <a:spLocks/>
          </p:cNvSpPr>
          <p:nvPr/>
        </p:nvSpPr>
        <p:spPr>
          <a:xfrm>
            <a:off x="1995429" y="268730"/>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B. Programa de la Mujer</a:t>
            </a:r>
          </a:p>
        </p:txBody>
      </p:sp>
      <p:sp>
        <p:nvSpPr>
          <p:cNvPr id="8" name="Rectángulo redondeado 7"/>
          <p:cNvSpPr/>
          <p:nvPr/>
        </p:nvSpPr>
        <p:spPr>
          <a:xfrm>
            <a:off x="294290" y="5417207"/>
            <a:ext cx="10562895" cy="934872"/>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s-MX" sz="1600" b="1" dirty="0">
                <a:solidFill>
                  <a:schemeClr val="accent5">
                    <a:lumMod val="50000"/>
                  </a:schemeClr>
                </a:solidFill>
                <a:latin typeface="Museo Slab 900" panose="02000000000000000000" pitchFamily="2" charset="77"/>
                <a:ea typeface="+mj-ea"/>
                <a:cs typeface="+mj-cs"/>
              </a:rPr>
              <a:t>S</a:t>
            </a:r>
            <a:r>
              <a:rPr lang="es-MX" sz="1600" b="1" dirty="0" smtClean="0">
                <a:solidFill>
                  <a:schemeClr val="accent5">
                    <a:lumMod val="50000"/>
                  </a:schemeClr>
                </a:solidFill>
                <a:latin typeface="Museo Slab 900" panose="02000000000000000000" pitchFamily="2" charset="77"/>
                <a:ea typeface="+mj-ea"/>
                <a:cs typeface="+mj-cs"/>
              </a:rPr>
              <a:t>e </a:t>
            </a:r>
            <a:r>
              <a:rPr lang="es-MX" sz="1600" b="1" dirty="0">
                <a:solidFill>
                  <a:schemeClr val="accent5">
                    <a:lumMod val="50000"/>
                  </a:schemeClr>
                </a:solidFill>
                <a:latin typeface="Museo Slab 900" panose="02000000000000000000" pitchFamily="2" charset="77"/>
                <a:ea typeface="+mj-ea"/>
                <a:cs typeface="+mj-cs"/>
              </a:rPr>
              <a:t>observa una disminución en </a:t>
            </a:r>
            <a:r>
              <a:rPr lang="es-MX" sz="1600" b="1" dirty="0" smtClean="0">
                <a:solidFill>
                  <a:schemeClr val="accent5">
                    <a:lumMod val="50000"/>
                  </a:schemeClr>
                </a:solidFill>
                <a:latin typeface="Museo Slab 900" panose="02000000000000000000" pitchFamily="2" charset="77"/>
                <a:ea typeface="+mj-ea"/>
                <a:cs typeface="+mj-cs"/>
              </a:rPr>
              <a:t>general, salvo un incremento </a:t>
            </a:r>
            <a:r>
              <a:rPr lang="es-MX" sz="1600" b="1" dirty="0">
                <a:solidFill>
                  <a:schemeClr val="accent5">
                    <a:lumMod val="50000"/>
                  </a:schemeClr>
                </a:solidFill>
                <a:latin typeface="Museo Slab 900" panose="02000000000000000000" pitchFamily="2" charset="77"/>
                <a:ea typeface="+mj-ea"/>
                <a:cs typeface="+mj-cs"/>
              </a:rPr>
              <a:t>del examen físico de Mamas, parte de las actividades de prevención de Cáncer de Mamas. </a:t>
            </a:r>
            <a:endParaRPr lang="es-CL" sz="1600" b="1" dirty="0">
              <a:solidFill>
                <a:schemeClr val="accent5">
                  <a:lumMod val="50000"/>
                </a:schemeClr>
              </a:solidFill>
              <a:latin typeface="Museo Slab 900" panose="02000000000000000000" pitchFamily="2" charset="77"/>
              <a:ea typeface="+mj-ea"/>
              <a:cs typeface="+mj-cs"/>
            </a:endParaRPr>
          </a:p>
        </p:txBody>
      </p:sp>
      <p:graphicFrame>
        <p:nvGraphicFramePr>
          <p:cNvPr id="3" name="Tabla 2"/>
          <p:cNvGraphicFramePr>
            <a:graphicFrameLocks noGrp="1"/>
          </p:cNvGraphicFramePr>
          <p:nvPr>
            <p:extLst>
              <p:ext uri="{D42A27DB-BD31-4B8C-83A1-F6EECF244321}">
                <p14:modId xmlns:p14="http://schemas.microsoft.com/office/powerpoint/2010/main" val="323434104"/>
              </p:ext>
            </p:extLst>
          </p:nvPr>
        </p:nvGraphicFramePr>
        <p:xfrm>
          <a:off x="1995432" y="1469463"/>
          <a:ext cx="7935591" cy="3436386"/>
        </p:xfrm>
        <a:graphic>
          <a:graphicData uri="http://schemas.openxmlformats.org/drawingml/2006/table">
            <a:tbl>
              <a:tblPr firstRow="1" firstCol="1" bandRow="1">
                <a:tableStyleId>{7DF18680-E054-41AD-8BC1-D1AEF772440D}</a:tableStyleId>
              </a:tblPr>
              <a:tblGrid>
                <a:gridCol w="3070327">
                  <a:extLst>
                    <a:ext uri="{9D8B030D-6E8A-4147-A177-3AD203B41FA5}">
                      <a16:colId xmlns:a16="http://schemas.microsoft.com/office/drawing/2014/main" val="20000"/>
                    </a:ext>
                  </a:extLst>
                </a:gridCol>
                <a:gridCol w="1231692">
                  <a:extLst>
                    <a:ext uri="{9D8B030D-6E8A-4147-A177-3AD203B41FA5}">
                      <a16:colId xmlns:a16="http://schemas.microsoft.com/office/drawing/2014/main" val="20001"/>
                    </a:ext>
                  </a:extLst>
                </a:gridCol>
                <a:gridCol w="1816786">
                  <a:extLst>
                    <a:ext uri="{9D8B030D-6E8A-4147-A177-3AD203B41FA5}">
                      <a16:colId xmlns:a16="http://schemas.microsoft.com/office/drawing/2014/main" val="20002"/>
                    </a:ext>
                  </a:extLst>
                </a:gridCol>
                <a:gridCol w="1816786">
                  <a:extLst>
                    <a:ext uri="{9D8B030D-6E8A-4147-A177-3AD203B41FA5}">
                      <a16:colId xmlns:a16="http://schemas.microsoft.com/office/drawing/2014/main" val="20003"/>
                    </a:ext>
                  </a:extLst>
                </a:gridCol>
              </a:tblGrid>
              <a:tr h="530737">
                <a:tc gridSpan="2">
                  <a:txBody>
                    <a:bodyPr/>
                    <a:lstStyle/>
                    <a:p>
                      <a:pPr algn="ctr">
                        <a:lnSpc>
                          <a:spcPct val="107000"/>
                        </a:lnSpc>
                        <a:spcAft>
                          <a:spcPts val="0"/>
                        </a:spcAft>
                      </a:pPr>
                      <a:r>
                        <a:rPr lang="es-CL" sz="2400" dirty="0">
                          <a:effectLst/>
                        </a:rPr>
                        <a:t>PROGRAMA DE LA MUJER</a:t>
                      </a:r>
                      <a:endParaRPr lang="es-MX" sz="2400" dirty="0">
                        <a:effectLst/>
                        <a:latin typeface="Tw Cen MT"/>
                        <a:ea typeface="Tw Cen MT"/>
                        <a:cs typeface="Times New Roman" panose="02020603050405020304" pitchFamily="18" charset="0"/>
                      </a:endParaRPr>
                    </a:p>
                  </a:txBody>
                  <a:tcPr marL="68580" marR="68580" marT="0" marB="0"/>
                </a:tc>
                <a:tc hMerge="1">
                  <a:txBody>
                    <a:bodyPr/>
                    <a:lstStyle/>
                    <a:p>
                      <a:endParaRPr lang="es-CL"/>
                    </a:p>
                  </a:txBody>
                  <a:tcPr/>
                </a:tc>
                <a:tc>
                  <a:txBody>
                    <a:bodyPr/>
                    <a:lstStyle/>
                    <a:p>
                      <a:pPr algn="ctr">
                        <a:lnSpc>
                          <a:spcPct val="107000"/>
                        </a:lnSpc>
                        <a:spcAft>
                          <a:spcPts val="0"/>
                        </a:spcAft>
                      </a:pPr>
                      <a:r>
                        <a:rPr lang="es-CL" sz="2400" dirty="0" smtClean="0">
                          <a:effectLst/>
                        </a:rPr>
                        <a:t>2020</a:t>
                      </a:r>
                      <a:endParaRPr lang="es-MX" sz="24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CL" sz="2400" dirty="0" smtClean="0">
                          <a:effectLst/>
                        </a:rPr>
                        <a:t>2021</a:t>
                      </a:r>
                      <a:endParaRPr lang="es-MX" sz="2400" dirty="0">
                        <a:effectLst/>
                        <a:latin typeface="Tw Cen MT"/>
                        <a:ea typeface="Tw Cen MT"/>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530737">
                <a:tc rowSpan="2">
                  <a:txBody>
                    <a:bodyPr/>
                    <a:lstStyle/>
                    <a:p>
                      <a:pPr algn="ctr">
                        <a:lnSpc>
                          <a:spcPct val="107000"/>
                        </a:lnSpc>
                        <a:spcAft>
                          <a:spcPts val="0"/>
                        </a:spcAft>
                      </a:pPr>
                      <a:r>
                        <a:rPr lang="es-CL" sz="2400">
                          <a:effectLst/>
                        </a:rPr>
                        <a:t>Número de Controles de Embarazo</a:t>
                      </a:r>
                      <a:endParaRPr lang="es-MX" sz="240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CL" sz="2400">
                          <a:effectLst/>
                        </a:rPr>
                        <a:t>Médico</a:t>
                      </a:r>
                      <a:endParaRPr lang="es-MX" sz="240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CL" sz="2400" dirty="0" smtClean="0">
                          <a:effectLst/>
                          <a:latin typeface="+mn-lt"/>
                          <a:ea typeface="+mn-ea"/>
                          <a:cs typeface="+mn-cs"/>
                        </a:rPr>
                        <a:t>12</a:t>
                      </a:r>
                      <a:endParaRPr lang="es-MX" sz="2400" dirty="0">
                        <a:effectLst/>
                        <a:latin typeface="Tw Cen MT"/>
                        <a:ea typeface="Tw Cen MT"/>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CL" sz="2400" kern="1200" dirty="0">
                          <a:solidFill>
                            <a:schemeClr val="dk1"/>
                          </a:solidFill>
                          <a:effectLst/>
                          <a:latin typeface="Tw Cen MT"/>
                          <a:ea typeface="Tw Cen MT"/>
                          <a:cs typeface="Times New Roman" panose="02020603050405020304" pitchFamily="18" charset="0"/>
                        </a:rPr>
                        <a:t>5</a:t>
                      </a:r>
                    </a:p>
                  </a:txBody>
                  <a:tcPr marL="68580" marR="68580" marT="0" marB="0">
                    <a:solidFill>
                      <a:schemeClr val="accent1">
                        <a:lumMod val="20000"/>
                        <a:lumOff val="80000"/>
                      </a:schemeClr>
                    </a:solidFill>
                  </a:tcPr>
                </a:tc>
                <a:extLst>
                  <a:ext uri="{0D108BD9-81ED-4DB2-BD59-A6C34878D82A}">
                    <a16:rowId xmlns:a16="http://schemas.microsoft.com/office/drawing/2014/main" val="10001"/>
                  </a:ext>
                </a:extLst>
              </a:tr>
              <a:tr h="530737">
                <a:tc vMerge="1">
                  <a:txBody>
                    <a:bodyPr/>
                    <a:lstStyle/>
                    <a:p>
                      <a:endParaRPr lang="es-CL"/>
                    </a:p>
                  </a:txBody>
                  <a:tcPr/>
                </a:tc>
                <a:tc>
                  <a:txBody>
                    <a:bodyPr/>
                    <a:lstStyle/>
                    <a:p>
                      <a:pPr algn="ctr">
                        <a:lnSpc>
                          <a:spcPct val="107000"/>
                        </a:lnSpc>
                        <a:spcAft>
                          <a:spcPts val="0"/>
                        </a:spcAft>
                      </a:pPr>
                      <a:r>
                        <a:rPr lang="es-CL" sz="2400">
                          <a:effectLst/>
                        </a:rPr>
                        <a:t>Matrona</a:t>
                      </a:r>
                      <a:endParaRPr lang="es-MX" sz="240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CL" sz="2400" dirty="0" smtClean="0">
                          <a:effectLst/>
                          <a:latin typeface="+mn-lt"/>
                          <a:ea typeface="+mn-ea"/>
                          <a:cs typeface="+mn-cs"/>
                        </a:rPr>
                        <a:t>249</a:t>
                      </a:r>
                      <a:endParaRPr lang="es-MX" sz="2400" dirty="0">
                        <a:effectLst/>
                        <a:latin typeface="Tw Cen MT"/>
                        <a:ea typeface="Tw Cen MT"/>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CL" sz="2400" kern="1200" dirty="0">
                          <a:solidFill>
                            <a:schemeClr val="dk1"/>
                          </a:solidFill>
                          <a:effectLst/>
                          <a:latin typeface="Tw Cen MT"/>
                          <a:ea typeface="Tw Cen MT"/>
                          <a:cs typeface="Times New Roman" panose="02020603050405020304" pitchFamily="18" charset="0"/>
                        </a:rPr>
                        <a:t>232</a:t>
                      </a:r>
                    </a:p>
                  </a:txBody>
                  <a:tcPr marL="68580" marR="68580" marT="0" marB="0"/>
                </a:tc>
                <a:extLst>
                  <a:ext uri="{0D108BD9-81ED-4DB2-BD59-A6C34878D82A}">
                    <a16:rowId xmlns:a16="http://schemas.microsoft.com/office/drawing/2014/main" val="10002"/>
                  </a:ext>
                </a:extLst>
              </a:tr>
              <a:tr h="530737">
                <a:tc gridSpan="2">
                  <a:txBody>
                    <a:bodyPr/>
                    <a:lstStyle/>
                    <a:p>
                      <a:pPr algn="ctr">
                        <a:lnSpc>
                          <a:spcPct val="107000"/>
                        </a:lnSpc>
                        <a:spcAft>
                          <a:spcPts val="0"/>
                        </a:spcAft>
                      </a:pPr>
                      <a:r>
                        <a:rPr lang="es-CL" sz="2400">
                          <a:effectLst/>
                        </a:rPr>
                        <a:t>Mujeres con Pap Vigente</a:t>
                      </a:r>
                      <a:endParaRPr lang="es-MX" sz="2400">
                        <a:effectLst/>
                        <a:latin typeface="Tw Cen MT"/>
                        <a:ea typeface="Tw Cen MT"/>
                        <a:cs typeface="Times New Roman" panose="02020603050405020304" pitchFamily="18" charset="0"/>
                      </a:endParaRPr>
                    </a:p>
                  </a:txBody>
                  <a:tcPr marL="68580" marR="68580" marT="0" marB="0"/>
                </a:tc>
                <a:tc hMerge="1">
                  <a:txBody>
                    <a:bodyPr/>
                    <a:lstStyle/>
                    <a:p>
                      <a:endParaRPr lang="es-CL"/>
                    </a:p>
                  </a:txBody>
                  <a:tcPr/>
                </a:tc>
                <a:tc>
                  <a:txBody>
                    <a:bodyPr/>
                    <a:lstStyle/>
                    <a:p>
                      <a:pPr algn="ctr">
                        <a:lnSpc>
                          <a:spcPct val="107000"/>
                        </a:lnSpc>
                        <a:spcAft>
                          <a:spcPts val="0"/>
                        </a:spcAft>
                      </a:pPr>
                      <a:r>
                        <a:rPr lang="es-CL" sz="2400" dirty="0" smtClean="0">
                          <a:effectLst/>
                          <a:latin typeface="+mn-lt"/>
                          <a:ea typeface="+mn-ea"/>
                          <a:cs typeface="+mn-cs"/>
                        </a:rPr>
                        <a:t>606</a:t>
                      </a:r>
                      <a:endParaRPr lang="es-MX" sz="2400" dirty="0">
                        <a:effectLst/>
                        <a:latin typeface="Tw Cen MT"/>
                        <a:ea typeface="Tw Cen MT"/>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CL" sz="2400" kern="1200" dirty="0">
                          <a:solidFill>
                            <a:schemeClr val="dk1"/>
                          </a:solidFill>
                          <a:effectLst/>
                          <a:latin typeface="Tw Cen MT"/>
                          <a:ea typeface="Tw Cen MT"/>
                          <a:cs typeface="Times New Roman" panose="02020603050405020304" pitchFamily="18" charset="0"/>
                        </a:rPr>
                        <a:t>510</a:t>
                      </a:r>
                    </a:p>
                  </a:txBody>
                  <a:tcPr marL="68580" marR="68580" marT="0" marB="0"/>
                </a:tc>
                <a:extLst>
                  <a:ext uri="{0D108BD9-81ED-4DB2-BD59-A6C34878D82A}">
                    <a16:rowId xmlns:a16="http://schemas.microsoft.com/office/drawing/2014/main" val="10003"/>
                  </a:ext>
                </a:extLst>
              </a:tr>
              <a:tr h="530737">
                <a:tc gridSpan="2">
                  <a:txBody>
                    <a:bodyPr/>
                    <a:lstStyle/>
                    <a:p>
                      <a:pPr algn="ctr">
                        <a:lnSpc>
                          <a:spcPct val="107000"/>
                        </a:lnSpc>
                        <a:spcAft>
                          <a:spcPts val="0"/>
                        </a:spcAft>
                      </a:pPr>
                      <a:r>
                        <a:rPr lang="es-CL" sz="2400">
                          <a:effectLst/>
                        </a:rPr>
                        <a:t>Mujeres con Examen Físico de Mamas</a:t>
                      </a:r>
                      <a:endParaRPr lang="es-MX" sz="2400">
                        <a:effectLst/>
                        <a:latin typeface="Tw Cen MT"/>
                        <a:ea typeface="Tw Cen MT"/>
                        <a:cs typeface="Times New Roman" panose="02020603050405020304" pitchFamily="18" charset="0"/>
                      </a:endParaRPr>
                    </a:p>
                  </a:txBody>
                  <a:tcPr marL="68580" marR="68580" marT="0" marB="0"/>
                </a:tc>
                <a:tc hMerge="1">
                  <a:txBody>
                    <a:bodyPr/>
                    <a:lstStyle/>
                    <a:p>
                      <a:endParaRPr lang="es-CL"/>
                    </a:p>
                  </a:txBody>
                  <a:tcPr/>
                </a:tc>
                <a:tc>
                  <a:txBody>
                    <a:bodyPr/>
                    <a:lstStyle/>
                    <a:p>
                      <a:pPr algn="ctr">
                        <a:lnSpc>
                          <a:spcPct val="107000"/>
                        </a:lnSpc>
                        <a:spcAft>
                          <a:spcPts val="0"/>
                        </a:spcAft>
                      </a:pPr>
                      <a:r>
                        <a:rPr lang="es-MX" sz="2400" dirty="0" smtClean="0">
                          <a:effectLst/>
                          <a:latin typeface="Tw Cen MT"/>
                          <a:ea typeface="Tw Cen MT"/>
                          <a:cs typeface="Times New Roman" panose="02020603050405020304" pitchFamily="18" charset="0"/>
                        </a:rPr>
                        <a:t>127</a:t>
                      </a:r>
                      <a:endParaRPr lang="es-MX" sz="2400" dirty="0">
                        <a:effectLst/>
                        <a:latin typeface="Tw Cen MT"/>
                        <a:ea typeface="Tw Cen MT"/>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algn="ctr" defTabSz="914400" rtl="0" eaLnBrk="1" latinLnBrk="0" hangingPunct="1">
                        <a:lnSpc>
                          <a:spcPct val="107000"/>
                        </a:lnSpc>
                        <a:spcAft>
                          <a:spcPts val="0"/>
                        </a:spcAft>
                      </a:pPr>
                      <a:r>
                        <a:rPr lang="es-CL" sz="2400" kern="1200" dirty="0">
                          <a:solidFill>
                            <a:schemeClr val="dk1"/>
                          </a:solidFill>
                          <a:effectLst/>
                          <a:latin typeface="Tw Cen MT"/>
                          <a:ea typeface="Tw Cen MT"/>
                          <a:cs typeface="Times New Roman" panose="02020603050405020304" pitchFamily="18" charset="0"/>
                        </a:rPr>
                        <a:t>249</a:t>
                      </a:r>
                    </a:p>
                  </a:txBody>
                  <a:tcPr marL="68580" marR="68580" marT="0" marB="0">
                    <a:solidFill>
                      <a:schemeClr val="accent1">
                        <a:lumMod val="20000"/>
                        <a:lumOff val="80000"/>
                      </a:schemeClr>
                    </a:solidFill>
                  </a:tcPr>
                </a:tc>
                <a:extLst>
                  <a:ext uri="{0D108BD9-81ED-4DB2-BD59-A6C34878D82A}">
                    <a16:rowId xmlns:a16="http://schemas.microsoft.com/office/drawing/2014/main" val="10004"/>
                  </a:ext>
                </a:extLst>
              </a:tr>
              <a:tr h="530737">
                <a:tc gridSpan="2">
                  <a:txBody>
                    <a:bodyPr/>
                    <a:lstStyle/>
                    <a:p>
                      <a:pPr algn="ctr">
                        <a:lnSpc>
                          <a:spcPct val="107000"/>
                        </a:lnSpc>
                        <a:spcAft>
                          <a:spcPts val="0"/>
                        </a:spcAft>
                      </a:pPr>
                      <a:r>
                        <a:rPr lang="es-CL" sz="2400">
                          <a:effectLst/>
                        </a:rPr>
                        <a:t>Monitoreo Basal</a:t>
                      </a:r>
                      <a:endParaRPr lang="es-MX" sz="2400">
                        <a:effectLst/>
                        <a:latin typeface="Tw Cen MT"/>
                        <a:ea typeface="Tw Cen MT"/>
                        <a:cs typeface="Times New Roman" panose="02020603050405020304" pitchFamily="18" charset="0"/>
                      </a:endParaRPr>
                    </a:p>
                  </a:txBody>
                  <a:tcPr marL="68580" marR="68580" marT="0" marB="0"/>
                </a:tc>
                <a:tc hMerge="1">
                  <a:txBody>
                    <a:bodyPr/>
                    <a:lstStyle/>
                    <a:p>
                      <a:endParaRPr lang="es-CL"/>
                    </a:p>
                  </a:txBody>
                  <a:tcPr/>
                </a:tc>
                <a:tc>
                  <a:txBody>
                    <a:bodyPr/>
                    <a:lstStyle/>
                    <a:p>
                      <a:pPr algn="ctr">
                        <a:lnSpc>
                          <a:spcPct val="107000"/>
                        </a:lnSpc>
                        <a:spcAft>
                          <a:spcPts val="0"/>
                        </a:spcAft>
                      </a:pPr>
                      <a:r>
                        <a:rPr lang="es-MX" sz="2400" dirty="0" smtClean="0">
                          <a:effectLst/>
                          <a:latin typeface="Tw Cen MT"/>
                          <a:ea typeface="Tw Cen MT"/>
                          <a:cs typeface="Times New Roman" panose="02020603050405020304" pitchFamily="18" charset="0"/>
                        </a:rPr>
                        <a:t>51</a:t>
                      </a:r>
                      <a:endParaRPr lang="es-MX" sz="2400" dirty="0">
                        <a:effectLst/>
                        <a:latin typeface="Tw Cen MT"/>
                        <a:ea typeface="Tw Cen MT"/>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CL" sz="2400" kern="1200" dirty="0">
                          <a:solidFill>
                            <a:schemeClr val="dk1"/>
                          </a:solidFill>
                          <a:effectLst/>
                          <a:latin typeface="Tw Cen MT"/>
                          <a:ea typeface="Tw Cen MT"/>
                          <a:cs typeface="Times New Roman" panose="02020603050405020304" pitchFamily="18" charset="0"/>
                        </a:rPr>
                        <a:t>51</a:t>
                      </a: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59904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03258177-892B-FA45-B376-13D91C3CB3A7}"/>
              </a:ext>
            </a:extLst>
          </p:cNvPr>
          <p:cNvSpPr>
            <a:spLocks noGrp="1"/>
          </p:cNvSpPr>
          <p:nvPr>
            <p:ph type="title"/>
          </p:nvPr>
        </p:nvSpPr>
        <p:spPr>
          <a:xfrm>
            <a:off x="839788" y="325274"/>
            <a:ext cx="3932237" cy="1069974"/>
          </a:xfrm>
        </p:spPr>
        <p:txBody>
          <a:bodyPr>
            <a:normAutofit/>
          </a:bodyPr>
          <a:lstStyle/>
          <a:p>
            <a:r>
              <a:rPr lang="es-CL" sz="3600" b="1" dirty="0" smtClean="0">
                <a:solidFill>
                  <a:schemeClr val="accent5">
                    <a:lumMod val="50000"/>
                  </a:schemeClr>
                </a:solidFill>
                <a:latin typeface="Museo Slab 900" panose="02000000000000000000" pitchFamily="2" charset="77"/>
              </a:rPr>
              <a:t>Introducción</a:t>
            </a:r>
            <a:endParaRPr lang="es-CL" sz="3600" b="1" dirty="0">
              <a:solidFill>
                <a:schemeClr val="accent5">
                  <a:lumMod val="50000"/>
                </a:schemeClr>
              </a:solidFill>
              <a:latin typeface="Museo Slab 900" panose="02000000000000000000" pitchFamily="2" charset="77"/>
            </a:endParaRPr>
          </a:p>
        </p:txBody>
      </p:sp>
      <p:pic>
        <p:nvPicPr>
          <p:cNvPr id="13" name="Marcador de contenido 9">
            <a:extLst>
              <a:ext uri="{FF2B5EF4-FFF2-40B4-BE49-F238E27FC236}">
                <a16:creationId xmlns:a16="http://schemas.microsoft.com/office/drawing/2014/main" id="{056A7585-A470-4F44-B5FC-7F4D2642DC85}"/>
              </a:ext>
            </a:extLst>
          </p:cNvPr>
          <p:cNvPicPr>
            <a:picLocks noChangeAspect="1"/>
          </p:cNvPicPr>
          <p:nvPr/>
        </p:nvPicPr>
        <p:blipFill>
          <a:blip r:embed="rId3"/>
          <a:stretch>
            <a:fillRect/>
          </a:stretch>
        </p:blipFill>
        <p:spPr>
          <a:xfrm>
            <a:off x="941715" y="1488946"/>
            <a:ext cx="744773" cy="199913"/>
          </a:xfrm>
          <a:prstGeom prst="rect">
            <a:avLst/>
          </a:prstGeom>
        </p:spPr>
      </p:pic>
      <p:pic>
        <p:nvPicPr>
          <p:cNvPr id="6" name="Picture 4" descr="Resultado de imagen para mapa fisico petorca"/>
          <p:cNvPicPr>
            <a:picLocks noChangeAspect="1" noChangeArrowheads="1"/>
          </p:cNvPicPr>
          <p:nvPr/>
        </p:nvPicPr>
        <p:blipFill rotWithShape="1">
          <a:blip r:embed="rId4">
            <a:extLst>
              <a:ext uri="{28A0092B-C50C-407E-A947-70E740481C1C}">
                <a14:useLocalDpi xmlns:a14="http://schemas.microsoft.com/office/drawing/2010/main" val="0"/>
              </a:ext>
            </a:extLst>
          </a:blip>
          <a:srcRect l="1692" t="16364" r="623" b="2796"/>
          <a:stretch/>
        </p:blipFill>
        <p:spPr bwMode="auto">
          <a:xfrm>
            <a:off x="1776249" y="1745039"/>
            <a:ext cx="4101952" cy="4738735"/>
          </a:xfrm>
          <a:prstGeom prst="rect">
            <a:avLst/>
          </a:prstGeom>
          <a:noFill/>
          <a:extLst>
            <a:ext uri="{909E8E84-426E-40DD-AFC4-6F175D3DCCD1}">
              <a14:hiddenFill xmlns:a14="http://schemas.microsoft.com/office/drawing/2010/main">
                <a:solidFill>
                  <a:srgbClr val="FFFFFF"/>
                </a:solidFill>
              </a14:hiddenFill>
            </a:ext>
          </a:extLst>
        </p:spPr>
      </p:pic>
      <p:sp>
        <p:nvSpPr>
          <p:cNvPr id="7" name="Trapecio 6"/>
          <p:cNvSpPr/>
          <p:nvPr/>
        </p:nvSpPr>
        <p:spPr>
          <a:xfrm rot="17057918">
            <a:off x="4968913" y="459781"/>
            <a:ext cx="2077336" cy="4186140"/>
          </a:xfrm>
          <a:prstGeom prst="trapezoid">
            <a:avLst>
              <a:gd name="adj" fmla="val 48012"/>
            </a:avLst>
          </a:prstGeom>
          <a:solidFill>
            <a:schemeClr val="tx2">
              <a:lumMod val="40000"/>
              <a:lumOff val="60000"/>
              <a:alpha val="3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8" name="CuadroTexto 7"/>
          <p:cNvSpPr txBox="1"/>
          <p:nvPr/>
        </p:nvSpPr>
        <p:spPr>
          <a:xfrm>
            <a:off x="7561418" y="4944220"/>
            <a:ext cx="3539880" cy="1077218"/>
          </a:xfrm>
          <a:prstGeom prst="rect">
            <a:avLst/>
          </a:prstGeom>
          <a:noFill/>
        </p:spPr>
        <p:txBody>
          <a:bodyPr wrap="square" rtlCol="0">
            <a:spAutoFit/>
          </a:bodyPr>
          <a:lstStyle/>
          <a:p>
            <a:r>
              <a:rPr lang="es-CL" sz="1600" b="1" dirty="0">
                <a:solidFill>
                  <a:schemeClr val="accent5">
                    <a:lumMod val="50000"/>
                  </a:schemeClr>
                </a:solidFill>
                <a:latin typeface="Museo Slab 900" panose="02000000000000000000" pitchFamily="2" charset="77"/>
                <a:ea typeface="+mj-ea"/>
                <a:cs typeface="+mj-cs"/>
              </a:rPr>
              <a:t>Superficie: 1.517 km2 </a:t>
            </a:r>
            <a:r>
              <a:rPr lang="es-CL" sz="1600" b="1" dirty="0" smtClean="0">
                <a:solidFill>
                  <a:schemeClr val="accent5">
                    <a:lumMod val="50000"/>
                  </a:schemeClr>
                </a:solidFill>
                <a:latin typeface="Museo Slab 900" panose="02000000000000000000" pitchFamily="2" charset="77"/>
                <a:ea typeface="+mj-ea"/>
                <a:cs typeface="+mj-cs"/>
              </a:rPr>
              <a:t>Población:10.000 </a:t>
            </a:r>
            <a:r>
              <a:rPr lang="es-CL" sz="1600" b="1" dirty="0">
                <a:solidFill>
                  <a:schemeClr val="accent5">
                    <a:lumMod val="50000"/>
                  </a:schemeClr>
                </a:solidFill>
                <a:latin typeface="Museo Slab 900" panose="02000000000000000000" pitchFamily="2" charset="77"/>
                <a:ea typeface="+mj-ea"/>
                <a:cs typeface="+mj-cs"/>
              </a:rPr>
              <a:t>habitantes.</a:t>
            </a:r>
          </a:p>
          <a:p>
            <a:r>
              <a:rPr lang="es-CL" sz="1600" b="1" dirty="0">
                <a:solidFill>
                  <a:schemeClr val="accent5">
                    <a:lumMod val="50000"/>
                  </a:schemeClr>
                </a:solidFill>
                <a:latin typeface="Museo Slab 900" panose="02000000000000000000" pitchFamily="2" charset="77"/>
                <a:ea typeface="+mj-ea"/>
                <a:cs typeface="+mj-cs"/>
              </a:rPr>
              <a:t>Mujeres: </a:t>
            </a:r>
            <a:r>
              <a:rPr lang="es-CL" sz="1600" b="1" dirty="0" smtClean="0">
                <a:solidFill>
                  <a:schemeClr val="accent5">
                    <a:lumMod val="50000"/>
                  </a:schemeClr>
                </a:solidFill>
                <a:latin typeface="Museo Slab 900" panose="02000000000000000000" pitchFamily="2" charset="77"/>
                <a:ea typeface="+mj-ea"/>
                <a:cs typeface="+mj-cs"/>
              </a:rPr>
              <a:t>5.000</a:t>
            </a:r>
            <a:endParaRPr lang="es-CL" sz="1600" b="1" dirty="0">
              <a:solidFill>
                <a:schemeClr val="accent5">
                  <a:lumMod val="50000"/>
                </a:schemeClr>
              </a:solidFill>
              <a:latin typeface="Museo Slab 900" panose="02000000000000000000" pitchFamily="2" charset="77"/>
              <a:ea typeface="+mj-ea"/>
              <a:cs typeface="+mj-cs"/>
            </a:endParaRPr>
          </a:p>
          <a:p>
            <a:r>
              <a:rPr lang="es-CL" sz="1600" b="1" dirty="0">
                <a:solidFill>
                  <a:schemeClr val="accent5">
                    <a:lumMod val="50000"/>
                  </a:schemeClr>
                </a:solidFill>
                <a:latin typeface="Museo Slab 900" panose="02000000000000000000" pitchFamily="2" charset="77"/>
                <a:ea typeface="+mj-ea"/>
                <a:cs typeface="+mj-cs"/>
              </a:rPr>
              <a:t>Hombres: </a:t>
            </a:r>
            <a:r>
              <a:rPr lang="es-CL" sz="1600" b="1" dirty="0" smtClean="0">
                <a:solidFill>
                  <a:schemeClr val="accent5">
                    <a:lumMod val="50000"/>
                  </a:schemeClr>
                </a:solidFill>
                <a:latin typeface="Museo Slab 900" panose="02000000000000000000" pitchFamily="2" charset="77"/>
                <a:ea typeface="+mj-ea"/>
                <a:cs typeface="+mj-cs"/>
              </a:rPr>
              <a:t>5.000</a:t>
            </a:r>
            <a:endParaRPr lang="es-CL" sz="1600" b="1" dirty="0">
              <a:solidFill>
                <a:schemeClr val="accent5">
                  <a:lumMod val="50000"/>
                </a:schemeClr>
              </a:solidFill>
              <a:latin typeface="Museo Slab 900" panose="02000000000000000000" pitchFamily="2" charset="77"/>
              <a:ea typeface="+mj-ea"/>
              <a:cs typeface="+mj-cs"/>
            </a:endParaRPr>
          </a:p>
        </p:txBody>
      </p:sp>
      <p:pic>
        <p:nvPicPr>
          <p:cNvPr id="9" name="Picture 6" descr="http://reportescomunales.bcn.cl/2015/images/6/68/Petorc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7787" y="4311065"/>
            <a:ext cx="1743631" cy="20148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Resultado de imagen para petor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6161" y="1029421"/>
            <a:ext cx="4575560" cy="3080134"/>
          </a:xfrm>
          <a:prstGeom prst="rect">
            <a:avLst/>
          </a:prstGeom>
          <a:noFill/>
          <a:effectLst>
            <a:glow rad="127000">
              <a:srgbClr val="0070C0">
                <a:alpha val="45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30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15" name="Subtítulo 2"/>
          <p:cNvSpPr txBox="1">
            <a:spLocks/>
          </p:cNvSpPr>
          <p:nvPr/>
        </p:nvSpPr>
        <p:spPr>
          <a:xfrm>
            <a:off x="1995429" y="268730"/>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C. Programa Odontológico</a:t>
            </a:r>
          </a:p>
        </p:txBody>
      </p:sp>
      <p:graphicFrame>
        <p:nvGraphicFramePr>
          <p:cNvPr id="9" name="Gráfico 8"/>
          <p:cNvGraphicFramePr/>
          <p:nvPr>
            <p:extLst>
              <p:ext uri="{D42A27DB-BD31-4B8C-83A1-F6EECF244321}">
                <p14:modId xmlns:p14="http://schemas.microsoft.com/office/powerpoint/2010/main" val="3950472133"/>
              </p:ext>
            </p:extLst>
          </p:nvPr>
        </p:nvGraphicFramePr>
        <p:xfrm>
          <a:off x="1524000" y="786543"/>
          <a:ext cx="7991490" cy="5186149"/>
        </p:xfrm>
        <a:graphic>
          <a:graphicData uri="http://schemas.openxmlformats.org/drawingml/2006/chart">
            <c:chart xmlns:c="http://schemas.openxmlformats.org/drawingml/2006/chart" xmlns:r="http://schemas.openxmlformats.org/officeDocument/2006/relationships" r:id="rId4"/>
          </a:graphicData>
        </a:graphic>
      </p:graphicFrame>
      <p:sp>
        <p:nvSpPr>
          <p:cNvPr id="2" name="Cerrar llave 1"/>
          <p:cNvSpPr/>
          <p:nvPr/>
        </p:nvSpPr>
        <p:spPr>
          <a:xfrm>
            <a:off x="9155954" y="1841500"/>
            <a:ext cx="359536" cy="2909175"/>
          </a:xfrm>
          <a:prstGeom prst="rightBrace">
            <a:avLst>
              <a:gd name="adj1" fmla="val 0"/>
              <a:gd name="adj2" fmla="val 5090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
        <p:nvSpPr>
          <p:cNvPr id="13" name="Rectángulo redondeado 9"/>
          <p:cNvSpPr/>
          <p:nvPr/>
        </p:nvSpPr>
        <p:spPr>
          <a:xfrm rot="5400000">
            <a:off x="8681457" y="3052433"/>
            <a:ext cx="2155374" cy="487309"/>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CL" sz="2400" dirty="0">
                <a:solidFill>
                  <a:srgbClr val="0070C0"/>
                </a:solidFill>
              </a:rPr>
              <a:t>Disminución</a:t>
            </a:r>
            <a:endParaRPr lang="es-MX" sz="2400" dirty="0">
              <a:solidFill>
                <a:srgbClr val="0070C0"/>
              </a:solidFill>
            </a:endParaRPr>
          </a:p>
        </p:txBody>
      </p:sp>
      <p:sp>
        <p:nvSpPr>
          <p:cNvPr id="3" name="Rectángulo 2"/>
          <p:cNvSpPr/>
          <p:nvPr/>
        </p:nvSpPr>
        <p:spPr>
          <a:xfrm>
            <a:off x="273269" y="5819569"/>
            <a:ext cx="10919211" cy="954107"/>
          </a:xfrm>
          <a:prstGeom prst="rect">
            <a:avLst/>
          </a:prstGeom>
        </p:spPr>
        <p:txBody>
          <a:bodyPr wrap="square">
            <a:spAutoFit/>
          </a:bodyPr>
          <a:lstStyle/>
          <a:p>
            <a:r>
              <a:rPr lang="es-MX" sz="1400" b="1" dirty="0">
                <a:solidFill>
                  <a:schemeClr val="accent5">
                    <a:lumMod val="50000"/>
                  </a:schemeClr>
                </a:solidFill>
                <a:latin typeface="Museo Slab 900" panose="02000000000000000000" pitchFamily="2" charset="77"/>
                <a:ea typeface="+mj-ea"/>
                <a:cs typeface="+mj-cs"/>
              </a:rPr>
              <a:t>Durante el año 2021 hubo tres odontólogos que rotaron en el hospital. Esto generó sucesivas modificaciones de agenda que conllevó a la suspensión de atenciones programadas, sumado a la disminución en rendimiento de prestaciones producto de la Pandemia y por ser actividades de alto riesgo de contagio. </a:t>
            </a:r>
            <a:endParaRPr lang="es-CL" sz="1400" b="1" dirty="0">
              <a:solidFill>
                <a:schemeClr val="accent5">
                  <a:lumMod val="50000"/>
                </a:schemeClr>
              </a:solidFill>
              <a:latin typeface="Museo Slab 900" panose="02000000000000000000" pitchFamily="2" charset="77"/>
              <a:ea typeface="+mj-ea"/>
              <a:cs typeface="+mj-cs"/>
            </a:endParaRPr>
          </a:p>
        </p:txBody>
      </p:sp>
    </p:spTree>
    <p:extLst>
      <p:ext uri="{BB962C8B-B14F-4D97-AF65-F5344CB8AC3E}">
        <p14:creationId xmlns:p14="http://schemas.microsoft.com/office/powerpoint/2010/main" val="956708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15" name="Subtítulo 2"/>
          <p:cNvSpPr txBox="1">
            <a:spLocks/>
          </p:cNvSpPr>
          <p:nvPr/>
        </p:nvSpPr>
        <p:spPr>
          <a:xfrm>
            <a:off x="1995429" y="268730"/>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D. Programa Infantil</a:t>
            </a:r>
          </a:p>
        </p:txBody>
      </p:sp>
      <p:graphicFrame>
        <p:nvGraphicFramePr>
          <p:cNvPr id="9" name="Gráfico 8"/>
          <p:cNvGraphicFramePr/>
          <p:nvPr>
            <p:extLst>
              <p:ext uri="{D42A27DB-BD31-4B8C-83A1-F6EECF244321}">
                <p14:modId xmlns:p14="http://schemas.microsoft.com/office/powerpoint/2010/main" val="3285416097"/>
              </p:ext>
            </p:extLst>
          </p:nvPr>
        </p:nvGraphicFramePr>
        <p:xfrm>
          <a:off x="1524000" y="786543"/>
          <a:ext cx="7991490" cy="5186149"/>
        </p:xfrm>
        <a:graphic>
          <a:graphicData uri="http://schemas.openxmlformats.org/drawingml/2006/chart">
            <c:chart xmlns:c="http://schemas.openxmlformats.org/drawingml/2006/chart" xmlns:r="http://schemas.openxmlformats.org/officeDocument/2006/relationships" r:id="rId4"/>
          </a:graphicData>
        </a:graphic>
      </p:graphicFrame>
      <p:sp>
        <p:nvSpPr>
          <p:cNvPr id="12" name="Cerrar llave 1"/>
          <p:cNvSpPr/>
          <p:nvPr/>
        </p:nvSpPr>
        <p:spPr>
          <a:xfrm>
            <a:off x="9141452" y="4555925"/>
            <a:ext cx="354842" cy="444500"/>
          </a:xfrm>
          <a:prstGeom prst="rightBrace">
            <a:avLst>
              <a:gd name="adj1" fmla="val 8333"/>
              <a:gd name="adj2" fmla="val 5090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solidFill>
                <a:prstClr val="black"/>
              </a:solidFill>
            </a:endParaRPr>
          </a:p>
        </p:txBody>
      </p:sp>
      <p:sp>
        <p:nvSpPr>
          <p:cNvPr id="14" name="Cerrar llave 1"/>
          <p:cNvSpPr/>
          <p:nvPr/>
        </p:nvSpPr>
        <p:spPr>
          <a:xfrm>
            <a:off x="9120233" y="2017986"/>
            <a:ext cx="354842" cy="1630130"/>
          </a:xfrm>
          <a:prstGeom prst="rightBrace">
            <a:avLst>
              <a:gd name="adj1" fmla="val 8333"/>
              <a:gd name="adj2" fmla="val 5090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solidFill>
                <a:prstClr val="black"/>
              </a:solidFill>
            </a:endParaRPr>
          </a:p>
        </p:txBody>
      </p:sp>
      <p:sp>
        <p:nvSpPr>
          <p:cNvPr id="16" name="Rectángulo redondeado 9"/>
          <p:cNvSpPr/>
          <p:nvPr/>
        </p:nvSpPr>
        <p:spPr>
          <a:xfrm rot="5400000">
            <a:off x="7338404" y="3529560"/>
            <a:ext cx="4918838" cy="487309"/>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CL" sz="2800" spc="600" dirty="0">
                <a:solidFill>
                  <a:srgbClr val="0070C0"/>
                </a:solidFill>
              </a:rPr>
              <a:t>INCREMENTO</a:t>
            </a:r>
            <a:endParaRPr lang="es-MX" sz="2800" spc="600" dirty="0">
              <a:solidFill>
                <a:srgbClr val="0070C0"/>
              </a:solidFill>
            </a:endParaRPr>
          </a:p>
        </p:txBody>
      </p:sp>
      <p:sp>
        <p:nvSpPr>
          <p:cNvPr id="2" name="Rectángulo 1"/>
          <p:cNvSpPr/>
          <p:nvPr/>
        </p:nvSpPr>
        <p:spPr>
          <a:xfrm>
            <a:off x="367862" y="5890104"/>
            <a:ext cx="10646979" cy="783869"/>
          </a:xfrm>
          <a:prstGeom prst="rect">
            <a:avLst/>
          </a:prstGeom>
        </p:spPr>
        <p:txBody>
          <a:bodyPr wrap="square">
            <a:spAutoFit/>
          </a:bodyPr>
          <a:lstStyle/>
          <a:p>
            <a:pPr indent="457200" algn="just">
              <a:lnSpc>
                <a:spcPct val="107000"/>
              </a:lnSpc>
              <a:spcAft>
                <a:spcPts val="800"/>
              </a:spcAft>
            </a:pPr>
            <a:r>
              <a:rPr lang="es-MX" sz="1400" b="1" dirty="0">
                <a:solidFill>
                  <a:schemeClr val="accent5">
                    <a:lumMod val="50000"/>
                  </a:schemeClr>
                </a:solidFill>
                <a:latin typeface="Museo Slab 900" panose="02000000000000000000" pitchFamily="2" charset="77"/>
                <a:ea typeface="+mj-ea"/>
                <a:cs typeface="+mj-cs"/>
              </a:rPr>
              <a:t>En el Programa Infantil se puede observar un aumento en el número de niños bajo control, cercano al 11,6% respecto al año anterior. Sí nos preocupa el aumento de niños con </a:t>
            </a:r>
            <a:r>
              <a:rPr lang="es-MX" sz="1400" b="1" dirty="0" smtClean="0">
                <a:solidFill>
                  <a:schemeClr val="accent5">
                    <a:lumMod val="50000"/>
                  </a:schemeClr>
                </a:solidFill>
                <a:latin typeface="Museo Slab 900" panose="02000000000000000000" pitchFamily="2" charset="77"/>
                <a:ea typeface="+mj-ea"/>
                <a:cs typeface="+mj-cs"/>
              </a:rPr>
              <a:t>obesidad y con riesgo de desnutrición, </a:t>
            </a:r>
            <a:r>
              <a:rPr lang="es-MX" sz="1400" b="1" dirty="0">
                <a:solidFill>
                  <a:schemeClr val="accent5">
                    <a:lumMod val="50000"/>
                  </a:schemeClr>
                </a:solidFill>
                <a:latin typeface="Museo Slab 900" panose="02000000000000000000" pitchFamily="2" charset="77"/>
                <a:ea typeface="+mj-ea"/>
                <a:cs typeface="+mj-cs"/>
              </a:rPr>
              <a:t>lo cual será abordado durante este año.</a:t>
            </a:r>
            <a:endParaRPr lang="es-CL" sz="1400" b="1" dirty="0">
              <a:solidFill>
                <a:schemeClr val="accent5">
                  <a:lumMod val="50000"/>
                </a:schemeClr>
              </a:solidFill>
              <a:latin typeface="Museo Slab 900" panose="02000000000000000000" pitchFamily="2" charset="77"/>
              <a:ea typeface="+mj-ea"/>
              <a:cs typeface="+mj-cs"/>
            </a:endParaRPr>
          </a:p>
        </p:txBody>
      </p:sp>
    </p:spTree>
    <p:extLst>
      <p:ext uri="{BB962C8B-B14F-4D97-AF65-F5344CB8AC3E}">
        <p14:creationId xmlns:p14="http://schemas.microsoft.com/office/powerpoint/2010/main" val="3168802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15" name="Subtítulo 2"/>
          <p:cNvSpPr txBox="1">
            <a:spLocks/>
          </p:cNvSpPr>
          <p:nvPr/>
        </p:nvSpPr>
        <p:spPr>
          <a:xfrm>
            <a:off x="1804360" y="213140"/>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E. Programa Salud Mental</a:t>
            </a:r>
          </a:p>
        </p:txBody>
      </p:sp>
      <p:graphicFrame>
        <p:nvGraphicFramePr>
          <p:cNvPr id="9" name="Gráfico 8"/>
          <p:cNvGraphicFramePr/>
          <p:nvPr>
            <p:extLst>
              <p:ext uri="{D42A27DB-BD31-4B8C-83A1-F6EECF244321}">
                <p14:modId xmlns:p14="http://schemas.microsoft.com/office/powerpoint/2010/main" val="1703417770"/>
              </p:ext>
            </p:extLst>
          </p:nvPr>
        </p:nvGraphicFramePr>
        <p:xfrm>
          <a:off x="1716856" y="613750"/>
          <a:ext cx="7991490" cy="5186149"/>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ángulo 1"/>
          <p:cNvSpPr/>
          <p:nvPr/>
        </p:nvSpPr>
        <p:spPr>
          <a:xfrm>
            <a:off x="304800" y="5923302"/>
            <a:ext cx="10594428" cy="539187"/>
          </a:xfrm>
          <a:prstGeom prst="rect">
            <a:avLst/>
          </a:prstGeom>
        </p:spPr>
        <p:txBody>
          <a:bodyPr wrap="square">
            <a:spAutoFit/>
          </a:bodyPr>
          <a:lstStyle/>
          <a:p>
            <a:pPr indent="449580" algn="just">
              <a:lnSpc>
                <a:spcPct val="107000"/>
              </a:lnSpc>
              <a:spcAft>
                <a:spcPts val="800"/>
              </a:spcAft>
            </a:pPr>
            <a:r>
              <a:rPr lang="es-MX" sz="1400" b="1" dirty="0">
                <a:solidFill>
                  <a:schemeClr val="accent5">
                    <a:lumMod val="50000"/>
                  </a:schemeClr>
                </a:solidFill>
                <a:latin typeface="Museo Slab 900" panose="02000000000000000000" pitchFamily="2" charset="77"/>
                <a:ea typeface="+mj-ea"/>
                <a:cs typeface="+mj-cs"/>
              </a:rPr>
              <a:t>Es posible evidenciar un aumento considerable de un 280.82% en consultas médicas, como también un Aumento de un 39.08% en consultas psicológicas respecto al año anterior.</a:t>
            </a:r>
            <a:endParaRPr lang="es-CL" sz="1400" b="1" dirty="0">
              <a:solidFill>
                <a:schemeClr val="accent5">
                  <a:lumMod val="50000"/>
                </a:schemeClr>
              </a:solidFill>
              <a:latin typeface="Museo Slab 900" panose="02000000000000000000" pitchFamily="2" charset="77"/>
              <a:ea typeface="+mj-ea"/>
              <a:cs typeface="+mj-cs"/>
            </a:endParaRPr>
          </a:p>
        </p:txBody>
      </p:sp>
    </p:spTree>
    <p:extLst>
      <p:ext uri="{BB962C8B-B14F-4D97-AF65-F5344CB8AC3E}">
        <p14:creationId xmlns:p14="http://schemas.microsoft.com/office/powerpoint/2010/main" val="30610294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15" name="Subtítulo 2"/>
          <p:cNvSpPr txBox="1">
            <a:spLocks/>
          </p:cNvSpPr>
          <p:nvPr/>
        </p:nvSpPr>
        <p:spPr>
          <a:xfrm>
            <a:off x="1804360" y="213140"/>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F. Programa IRA/ERA</a:t>
            </a:r>
          </a:p>
        </p:txBody>
      </p:sp>
      <p:graphicFrame>
        <p:nvGraphicFramePr>
          <p:cNvPr id="9" name="Gráfico 8"/>
          <p:cNvGraphicFramePr/>
          <p:nvPr>
            <p:extLst>
              <p:ext uri="{D42A27DB-BD31-4B8C-83A1-F6EECF244321}">
                <p14:modId xmlns:p14="http://schemas.microsoft.com/office/powerpoint/2010/main" val="3086271750"/>
              </p:ext>
            </p:extLst>
          </p:nvPr>
        </p:nvGraphicFramePr>
        <p:xfrm>
          <a:off x="2030755" y="570210"/>
          <a:ext cx="7991490" cy="5186149"/>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ángulo 1"/>
          <p:cNvSpPr/>
          <p:nvPr/>
        </p:nvSpPr>
        <p:spPr>
          <a:xfrm>
            <a:off x="157654" y="5756359"/>
            <a:ext cx="10867697" cy="738664"/>
          </a:xfrm>
          <a:prstGeom prst="rect">
            <a:avLst/>
          </a:prstGeom>
        </p:spPr>
        <p:txBody>
          <a:bodyPr wrap="square">
            <a:spAutoFit/>
          </a:bodyPr>
          <a:lstStyle/>
          <a:p>
            <a:pPr indent="449580" algn="just">
              <a:spcAft>
                <a:spcPts val="800"/>
              </a:spcAft>
            </a:pPr>
            <a:r>
              <a:rPr lang="es-CL" sz="1400" b="1" dirty="0">
                <a:solidFill>
                  <a:schemeClr val="accent5">
                    <a:lumMod val="50000"/>
                  </a:schemeClr>
                </a:solidFill>
                <a:latin typeface="Museo Slab 900" panose="02000000000000000000" pitchFamily="2" charset="77"/>
                <a:ea typeface="+mj-ea"/>
                <a:cs typeface="+mj-cs"/>
              </a:rPr>
              <a:t>Se observa un notorio aumento de los controles del Programa IRA-ERA realizado por Médicos (de un 116,13%). Esto se debió a que </a:t>
            </a:r>
            <a:r>
              <a:rPr lang="es-MX" sz="1400" b="1" dirty="0">
                <a:solidFill>
                  <a:schemeClr val="accent5">
                    <a:lumMod val="50000"/>
                  </a:schemeClr>
                </a:solidFill>
                <a:latin typeface="Museo Slab 900" panose="02000000000000000000" pitchFamily="2" charset="77"/>
                <a:ea typeface="+mj-ea"/>
                <a:cs typeface="+mj-cs"/>
              </a:rPr>
              <a:t>que se priorizó la atención de pacientes según planificación y actual pandemia. La atención por Kinesiólogo disminuyó en un 9,47%.</a:t>
            </a:r>
            <a:endParaRPr lang="es-CL" sz="1400" b="1" dirty="0">
              <a:solidFill>
                <a:schemeClr val="accent5">
                  <a:lumMod val="50000"/>
                </a:schemeClr>
              </a:solidFill>
              <a:latin typeface="Museo Slab 900" panose="02000000000000000000" pitchFamily="2" charset="77"/>
              <a:ea typeface="+mj-ea"/>
              <a:cs typeface="+mj-cs"/>
            </a:endParaRPr>
          </a:p>
        </p:txBody>
      </p:sp>
    </p:spTree>
    <p:extLst>
      <p:ext uri="{BB962C8B-B14F-4D97-AF65-F5344CB8AC3E}">
        <p14:creationId xmlns:p14="http://schemas.microsoft.com/office/powerpoint/2010/main" val="236536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15" name="Subtítulo 2"/>
          <p:cNvSpPr txBox="1">
            <a:spLocks/>
          </p:cNvSpPr>
          <p:nvPr/>
        </p:nvSpPr>
        <p:spPr>
          <a:xfrm>
            <a:off x="924910" y="318683"/>
            <a:ext cx="4603532" cy="54670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F. Visitas Domiciliarias</a:t>
            </a:r>
          </a:p>
        </p:txBody>
      </p:sp>
      <p:graphicFrame>
        <p:nvGraphicFramePr>
          <p:cNvPr id="9" name="Gráfico 8"/>
          <p:cNvGraphicFramePr/>
          <p:nvPr>
            <p:extLst>
              <p:ext uri="{D42A27DB-BD31-4B8C-83A1-F6EECF244321}">
                <p14:modId xmlns:p14="http://schemas.microsoft.com/office/powerpoint/2010/main" val="3046661280"/>
              </p:ext>
            </p:extLst>
          </p:nvPr>
        </p:nvGraphicFramePr>
        <p:xfrm>
          <a:off x="2435880" y="213496"/>
          <a:ext cx="4418235" cy="6683829"/>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ángulo 1"/>
          <p:cNvSpPr/>
          <p:nvPr/>
        </p:nvSpPr>
        <p:spPr>
          <a:xfrm>
            <a:off x="6854115" y="2097413"/>
            <a:ext cx="5053069" cy="1600438"/>
          </a:xfrm>
          <a:prstGeom prst="rect">
            <a:avLst/>
          </a:prstGeom>
        </p:spPr>
        <p:txBody>
          <a:bodyPr wrap="square">
            <a:spAutoFit/>
          </a:bodyPr>
          <a:lstStyle/>
          <a:p>
            <a:pPr algn="just">
              <a:spcAft>
                <a:spcPts val="800"/>
              </a:spcAft>
            </a:pPr>
            <a:r>
              <a:rPr lang="es-CL" sz="1400" b="1" dirty="0">
                <a:solidFill>
                  <a:schemeClr val="accent5">
                    <a:lumMod val="50000"/>
                  </a:schemeClr>
                </a:solidFill>
                <a:latin typeface="Museo Slab 900" panose="02000000000000000000" pitchFamily="2" charset="77"/>
                <a:ea typeface="+mj-ea"/>
                <a:cs typeface="+mj-cs"/>
              </a:rPr>
              <a:t>Se puede observar una disminución de un 4,02% en VDI a pacientes del Programa de Dependencia Severa en relación al año 2020. A su vez se observa un aumento en la visita a nuestros pacientes del Programa  Paliativos (aumento de un 325,51%), y una disminución de un 69,2% en Otras visitas, respecto al año anterior.</a:t>
            </a:r>
          </a:p>
        </p:txBody>
      </p:sp>
    </p:spTree>
    <p:extLst>
      <p:ext uri="{BB962C8B-B14F-4D97-AF65-F5344CB8AC3E}">
        <p14:creationId xmlns:p14="http://schemas.microsoft.com/office/powerpoint/2010/main" val="1748467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ubtítulo 2"/>
          <p:cNvSpPr>
            <a:spLocks noGrp="1"/>
          </p:cNvSpPr>
          <p:nvPr>
            <p:ph type="subTitle" idx="1"/>
          </p:nvPr>
        </p:nvSpPr>
        <p:spPr>
          <a:xfrm>
            <a:off x="1284301" y="1953636"/>
            <a:ext cx="9623397" cy="1244806"/>
          </a:xfrm>
        </p:spPr>
        <p:txBody>
          <a:bodyPr>
            <a:noAutofit/>
          </a:bodyPr>
          <a:lstStyle/>
          <a:p>
            <a:pPr>
              <a:lnSpc>
                <a:spcPct val="120000"/>
              </a:lnSpc>
              <a:spcBef>
                <a:spcPct val="0"/>
              </a:spcBef>
            </a:pPr>
            <a:r>
              <a:rPr lang="es-ES" sz="4900" b="1" spc="300" dirty="0">
                <a:solidFill>
                  <a:schemeClr val="accent1">
                    <a:lumMod val="75000"/>
                  </a:schemeClr>
                </a:solidFill>
                <a:latin typeface="Museo Slab 700" panose="02000000000000000000" pitchFamily="2" charset="77"/>
                <a:ea typeface="+mj-ea"/>
                <a:cs typeface="+mj-cs"/>
              </a:rPr>
              <a:t>GESTIÓN CLÍNICA</a:t>
            </a:r>
          </a:p>
          <a:p>
            <a:pPr>
              <a:lnSpc>
                <a:spcPct val="120000"/>
              </a:lnSpc>
              <a:spcBef>
                <a:spcPct val="0"/>
              </a:spcBef>
            </a:pPr>
            <a:r>
              <a:rPr lang="es-ES" sz="2800" b="1" spc="300" dirty="0">
                <a:solidFill>
                  <a:schemeClr val="accent1">
                    <a:lumMod val="75000"/>
                  </a:schemeClr>
                </a:solidFill>
                <a:latin typeface="Museo Slab 700" panose="02000000000000000000" pitchFamily="2" charset="77"/>
                <a:ea typeface="+mj-ea"/>
                <a:cs typeface="+mj-cs"/>
              </a:rPr>
              <a:t>Prestaciones Nivel Secundario</a:t>
            </a:r>
          </a:p>
          <a:p>
            <a:pPr>
              <a:lnSpc>
                <a:spcPct val="120000"/>
              </a:lnSpc>
              <a:spcBef>
                <a:spcPct val="0"/>
              </a:spcBef>
            </a:pPr>
            <a:r>
              <a:rPr lang="es-ES" sz="2800" b="1" spc="300" dirty="0">
                <a:solidFill>
                  <a:schemeClr val="accent1">
                    <a:lumMod val="75000"/>
                  </a:schemeClr>
                </a:solidFill>
                <a:latin typeface="Museo Slab 700" panose="02000000000000000000" pitchFamily="2" charset="77"/>
                <a:ea typeface="+mj-ea"/>
                <a:cs typeface="+mj-cs"/>
              </a:rPr>
              <a:t>MÉDICOS ESPECIALISTAS</a:t>
            </a:r>
          </a:p>
        </p:txBody>
      </p:sp>
    </p:spTree>
    <p:extLst>
      <p:ext uri="{BB962C8B-B14F-4D97-AF65-F5344CB8AC3E}">
        <p14:creationId xmlns:p14="http://schemas.microsoft.com/office/powerpoint/2010/main" val="1752307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15" name="Subtítulo 2"/>
          <p:cNvSpPr txBox="1">
            <a:spLocks/>
          </p:cNvSpPr>
          <p:nvPr/>
        </p:nvSpPr>
        <p:spPr>
          <a:xfrm>
            <a:off x="1995429" y="268730"/>
            <a:ext cx="5971412" cy="54670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A. Atención de Especialistas</a:t>
            </a:r>
          </a:p>
        </p:txBody>
      </p:sp>
      <p:graphicFrame>
        <p:nvGraphicFramePr>
          <p:cNvPr id="2" name="Tabla 1"/>
          <p:cNvGraphicFramePr>
            <a:graphicFrameLocks noGrp="1"/>
          </p:cNvGraphicFramePr>
          <p:nvPr>
            <p:extLst>
              <p:ext uri="{D42A27DB-BD31-4B8C-83A1-F6EECF244321}">
                <p14:modId xmlns:p14="http://schemas.microsoft.com/office/powerpoint/2010/main" val="2710303308"/>
              </p:ext>
            </p:extLst>
          </p:nvPr>
        </p:nvGraphicFramePr>
        <p:xfrm>
          <a:off x="2452049" y="1214650"/>
          <a:ext cx="7356141" cy="3135261"/>
        </p:xfrm>
        <a:graphic>
          <a:graphicData uri="http://schemas.openxmlformats.org/drawingml/2006/table">
            <a:tbl>
              <a:tblPr firstRow="1" firstCol="1" bandRow="1">
                <a:tableStyleId>{22838BEF-8BB2-4498-84A7-C5851F593DF1}</a:tableStyleId>
              </a:tblPr>
              <a:tblGrid>
                <a:gridCol w="3086903">
                  <a:extLst>
                    <a:ext uri="{9D8B030D-6E8A-4147-A177-3AD203B41FA5}">
                      <a16:colId xmlns:a16="http://schemas.microsoft.com/office/drawing/2014/main" val="20000"/>
                    </a:ext>
                  </a:extLst>
                </a:gridCol>
                <a:gridCol w="1660634">
                  <a:extLst>
                    <a:ext uri="{9D8B030D-6E8A-4147-A177-3AD203B41FA5}">
                      <a16:colId xmlns:a16="http://schemas.microsoft.com/office/drawing/2014/main" val="20001"/>
                    </a:ext>
                  </a:extLst>
                </a:gridCol>
                <a:gridCol w="935421">
                  <a:extLst>
                    <a:ext uri="{9D8B030D-6E8A-4147-A177-3AD203B41FA5}">
                      <a16:colId xmlns:a16="http://schemas.microsoft.com/office/drawing/2014/main" val="20002"/>
                    </a:ext>
                  </a:extLst>
                </a:gridCol>
                <a:gridCol w="882869">
                  <a:extLst>
                    <a:ext uri="{9D8B030D-6E8A-4147-A177-3AD203B41FA5}">
                      <a16:colId xmlns:a16="http://schemas.microsoft.com/office/drawing/2014/main" val="20003"/>
                    </a:ext>
                  </a:extLst>
                </a:gridCol>
                <a:gridCol w="790314">
                  <a:extLst>
                    <a:ext uri="{9D8B030D-6E8A-4147-A177-3AD203B41FA5}">
                      <a16:colId xmlns:a16="http://schemas.microsoft.com/office/drawing/2014/main" val="20004"/>
                    </a:ext>
                  </a:extLst>
                </a:gridCol>
              </a:tblGrid>
              <a:tr h="480423">
                <a:tc>
                  <a:txBody>
                    <a:bodyPr/>
                    <a:lstStyle/>
                    <a:p>
                      <a:pPr algn="ctr">
                        <a:lnSpc>
                          <a:spcPct val="107000"/>
                        </a:lnSpc>
                        <a:spcAft>
                          <a:spcPts val="0"/>
                        </a:spcAft>
                      </a:pPr>
                      <a:r>
                        <a:rPr lang="es-CL" sz="1800" dirty="0">
                          <a:effectLst/>
                        </a:rPr>
                        <a:t>ESPECIALISTAS</a:t>
                      </a:r>
                      <a:endParaRPr lang="es-MX" sz="18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CL" sz="1800">
                          <a:effectLst/>
                        </a:rPr>
                        <a:t>Tipo de Consulta</a:t>
                      </a:r>
                      <a:endParaRPr lang="es-MX" sz="180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CL" sz="1800" dirty="0" smtClean="0">
                          <a:effectLst/>
                        </a:rPr>
                        <a:t>2019</a:t>
                      </a:r>
                      <a:endParaRPr lang="es-MX" sz="18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CL" sz="1800" dirty="0" smtClean="0">
                          <a:effectLst/>
                        </a:rPr>
                        <a:t>2020</a:t>
                      </a:r>
                      <a:endParaRPr lang="es-MX" sz="1800" dirty="0">
                        <a:effectLst/>
                        <a:latin typeface="Tw Cen MT"/>
                        <a:ea typeface="Tw Cen MT"/>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1800" kern="1200" dirty="0">
                          <a:solidFill>
                            <a:schemeClr val="dk1"/>
                          </a:solidFill>
                          <a:effectLst/>
                          <a:latin typeface="Tw Cen MT"/>
                          <a:ea typeface="Tw Cen MT"/>
                          <a:cs typeface="Times New Roman" panose="02020603050405020304" pitchFamily="18" charset="0"/>
                        </a:rPr>
                        <a:t>2021</a:t>
                      </a:r>
                    </a:p>
                  </a:txBody>
                  <a:tcPr marL="68580" marR="68580" marT="0" marB="0">
                    <a:solidFill>
                      <a:schemeClr val="accent5">
                        <a:lumMod val="60000"/>
                        <a:lumOff val="40000"/>
                      </a:schemeClr>
                    </a:solidFill>
                  </a:tcPr>
                </a:tc>
                <a:extLst>
                  <a:ext uri="{0D108BD9-81ED-4DB2-BD59-A6C34878D82A}">
                    <a16:rowId xmlns:a16="http://schemas.microsoft.com/office/drawing/2014/main" val="10000"/>
                  </a:ext>
                </a:extLst>
              </a:tr>
              <a:tr h="480423">
                <a:tc rowSpan="2">
                  <a:txBody>
                    <a:bodyPr/>
                    <a:lstStyle/>
                    <a:p>
                      <a:pPr algn="ctr">
                        <a:lnSpc>
                          <a:spcPct val="107000"/>
                        </a:lnSpc>
                        <a:spcAft>
                          <a:spcPts val="0"/>
                        </a:spcAft>
                      </a:pPr>
                      <a:r>
                        <a:rPr lang="es-CL" sz="1800" dirty="0">
                          <a:effectLst/>
                        </a:rPr>
                        <a:t>Medicina Interna</a:t>
                      </a:r>
                      <a:endParaRPr lang="es-MX" sz="18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CL" sz="1800">
                          <a:effectLst/>
                        </a:rPr>
                        <a:t>Consulta Nueva</a:t>
                      </a:r>
                      <a:endParaRPr lang="es-MX" sz="180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800" dirty="0" smtClean="0">
                          <a:effectLst/>
                          <a:latin typeface="Tw Cen MT"/>
                          <a:ea typeface="Tw Cen MT"/>
                          <a:cs typeface="Times New Roman" panose="02020603050405020304" pitchFamily="18" charset="0"/>
                        </a:rPr>
                        <a:t>273</a:t>
                      </a:r>
                      <a:endParaRPr lang="es-MX" sz="18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800" dirty="0" smtClean="0">
                          <a:effectLst/>
                          <a:latin typeface="Tw Cen MT"/>
                          <a:ea typeface="Tw Cen MT"/>
                          <a:cs typeface="Times New Roman" panose="02020603050405020304" pitchFamily="18" charset="0"/>
                        </a:rPr>
                        <a:t>85</a:t>
                      </a:r>
                      <a:endParaRPr lang="es-MX" sz="1800" dirty="0">
                        <a:effectLst/>
                        <a:latin typeface="Tw Cen MT"/>
                        <a:ea typeface="Tw Cen MT"/>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1800" kern="1200" dirty="0">
                          <a:solidFill>
                            <a:schemeClr val="dk1"/>
                          </a:solidFill>
                          <a:effectLst/>
                          <a:latin typeface="Tw Cen MT"/>
                          <a:ea typeface="Tw Cen MT"/>
                          <a:cs typeface="Times New Roman" panose="02020603050405020304" pitchFamily="18" charset="0"/>
                        </a:rPr>
                        <a:t>285</a:t>
                      </a:r>
                    </a:p>
                  </a:txBody>
                  <a:tcPr marL="68580" marR="68580" marT="0" marB="0">
                    <a:solidFill>
                      <a:schemeClr val="accent5">
                        <a:lumMod val="60000"/>
                        <a:lumOff val="40000"/>
                      </a:schemeClr>
                    </a:solidFill>
                  </a:tcPr>
                </a:tc>
                <a:extLst>
                  <a:ext uri="{0D108BD9-81ED-4DB2-BD59-A6C34878D82A}">
                    <a16:rowId xmlns:a16="http://schemas.microsoft.com/office/drawing/2014/main" val="10001"/>
                  </a:ext>
                </a:extLst>
              </a:tr>
              <a:tr h="234000">
                <a:tc vMerge="1">
                  <a:txBody>
                    <a:bodyPr/>
                    <a:lstStyle/>
                    <a:p>
                      <a:endParaRPr lang="es-CL"/>
                    </a:p>
                  </a:txBody>
                  <a:tcPr/>
                </a:tc>
                <a:tc>
                  <a:txBody>
                    <a:bodyPr/>
                    <a:lstStyle/>
                    <a:p>
                      <a:pPr algn="ctr">
                        <a:lnSpc>
                          <a:spcPct val="107000"/>
                        </a:lnSpc>
                        <a:spcAft>
                          <a:spcPts val="0"/>
                        </a:spcAft>
                      </a:pPr>
                      <a:r>
                        <a:rPr lang="es-CL" sz="1800">
                          <a:effectLst/>
                        </a:rPr>
                        <a:t>Control</a:t>
                      </a:r>
                      <a:endParaRPr lang="es-MX" sz="180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800" dirty="0" smtClean="0">
                          <a:effectLst/>
                          <a:latin typeface="Tw Cen MT"/>
                          <a:ea typeface="Tw Cen MT"/>
                          <a:cs typeface="Times New Roman" panose="02020603050405020304" pitchFamily="18" charset="0"/>
                        </a:rPr>
                        <a:t>194</a:t>
                      </a:r>
                      <a:endParaRPr lang="es-MX" sz="18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800" dirty="0" smtClean="0">
                          <a:effectLst/>
                          <a:latin typeface="Tw Cen MT"/>
                          <a:ea typeface="Tw Cen MT"/>
                          <a:cs typeface="Times New Roman" panose="02020603050405020304" pitchFamily="18" charset="0"/>
                        </a:rPr>
                        <a:t>14</a:t>
                      </a:r>
                      <a:endParaRPr lang="es-MX" sz="1800" dirty="0">
                        <a:effectLst/>
                        <a:latin typeface="Tw Cen MT"/>
                        <a:ea typeface="Tw Cen MT"/>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1800" kern="1200" dirty="0">
                          <a:solidFill>
                            <a:schemeClr val="dk1"/>
                          </a:solidFill>
                          <a:effectLst/>
                          <a:latin typeface="Tw Cen MT"/>
                          <a:ea typeface="Tw Cen MT"/>
                          <a:cs typeface="Times New Roman" panose="02020603050405020304" pitchFamily="18" charset="0"/>
                        </a:rPr>
                        <a:t>179</a:t>
                      </a:r>
                    </a:p>
                  </a:txBody>
                  <a:tcPr marL="68580" marR="68580" marT="0" marB="0">
                    <a:solidFill>
                      <a:schemeClr val="accent5">
                        <a:lumMod val="60000"/>
                        <a:lumOff val="40000"/>
                      </a:schemeClr>
                    </a:solidFill>
                  </a:tcPr>
                </a:tc>
                <a:extLst>
                  <a:ext uri="{0D108BD9-81ED-4DB2-BD59-A6C34878D82A}">
                    <a16:rowId xmlns:a16="http://schemas.microsoft.com/office/drawing/2014/main" val="10002"/>
                  </a:ext>
                </a:extLst>
              </a:tr>
              <a:tr h="480423">
                <a:tc rowSpan="2">
                  <a:txBody>
                    <a:bodyPr/>
                    <a:lstStyle/>
                    <a:p>
                      <a:pPr algn="ctr">
                        <a:lnSpc>
                          <a:spcPct val="107000"/>
                        </a:lnSpc>
                        <a:spcAft>
                          <a:spcPts val="0"/>
                        </a:spcAft>
                      </a:pPr>
                      <a:r>
                        <a:rPr lang="es-CL" sz="1800">
                          <a:effectLst/>
                        </a:rPr>
                        <a:t>Obstetricia</a:t>
                      </a:r>
                      <a:endParaRPr lang="es-MX" sz="180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CL" sz="1800">
                          <a:effectLst/>
                        </a:rPr>
                        <a:t>Consulta Nueva</a:t>
                      </a:r>
                      <a:endParaRPr lang="es-MX" sz="180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800" dirty="0" smtClean="0">
                          <a:effectLst/>
                          <a:latin typeface="Tw Cen MT"/>
                          <a:ea typeface="Tw Cen MT"/>
                          <a:cs typeface="Times New Roman" panose="02020603050405020304" pitchFamily="18" charset="0"/>
                        </a:rPr>
                        <a:t>264</a:t>
                      </a:r>
                      <a:endParaRPr lang="es-MX" sz="18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800" dirty="0" smtClean="0">
                          <a:effectLst/>
                          <a:latin typeface="Tw Cen MT"/>
                          <a:ea typeface="Tw Cen MT"/>
                          <a:cs typeface="Times New Roman" panose="02020603050405020304" pitchFamily="18" charset="0"/>
                        </a:rPr>
                        <a:t>305</a:t>
                      </a:r>
                      <a:endParaRPr lang="es-MX" sz="1800" dirty="0">
                        <a:effectLst/>
                        <a:latin typeface="Tw Cen MT"/>
                        <a:ea typeface="Tw Cen MT"/>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1800" kern="1200" dirty="0">
                          <a:solidFill>
                            <a:schemeClr val="dk1"/>
                          </a:solidFill>
                          <a:effectLst/>
                          <a:latin typeface="Tw Cen MT"/>
                          <a:ea typeface="Tw Cen MT"/>
                          <a:cs typeface="Times New Roman" panose="02020603050405020304" pitchFamily="18" charset="0"/>
                        </a:rPr>
                        <a:t>285</a:t>
                      </a:r>
                    </a:p>
                  </a:txBody>
                  <a:tcPr marL="68580" marR="68580" marT="0" marB="0">
                    <a:solidFill>
                      <a:schemeClr val="accent5">
                        <a:lumMod val="60000"/>
                        <a:lumOff val="40000"/>
                      </a:schemeClr>
                    </a:solidFill>
                  </a:tcPr>
                </a:tc>
                <a:extLst>
                  <a:ext uri="{0D108BD9-81ED-4DB2-BD59-A6C34878D82A}">
                    <a16:rowId xmlns:a16="http://schemas.microsoft.com/office/drawing/2014/main" val="10003"/>
                  </a:ext>
                </a:extLst>
              </a:tr>
              <a:tr h="234000">
                <a:tc vMerge="1">
                  <a:txBody>
                    <a:bodyPr/>
                    <a:lstStyle/>
                    <a:p>
                      <a:endParaRPr lang="es-CL"/>
                    </a:p>
                  </a:txBody>
                  <a:tcPr/>
                </a:tc>
                <a:tc>
                  <a:txBody>
                    <a:bodyPr/>
                    <a:lstStyle/>
                    <a:p>
                      <a:pPr algn="ctr">
                        <a:lnSpc>
                          <a:spcPct val="107000"/>
                        </a:lnSpc>
                        <a:spcAft>
                          <a:spcPts val="0"/>
                        </a:spcAft>
                      </a:pPr>
                      <a:r>
                        <a:rPr lang="es-CL" sz="1800">
                          <a:effectLst/>
                        </a:rPr>
                        <a:t>Control</a:t>
                      </a:r>
                      <a:endParaRPr lang="es-MX" sz="180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800" dirty="0" smtClean="0">
                          <a:effectLst/>
                          <a:latin typeface="Tw Cen MT"/>
                          <a:ea typeface="Tw Cen MT"/>
                          <a:cs typeface="Times New Roman" panose="02020603050405020304" pitchFamily="18" charset="0"/>
                        </a:rPr>
                        <a:t>224</a:t>
                      </a:r>
                      <a:endParaRPr lang="es-MX" sz="18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800" dirty="0" smtClean="0">
                          <a:effectLst/>
                          <a:latin typeface="Tw Cen MT"/>
                          <a:ea typeface="Tw Cen MT"/>
                          <a:cs typeface="Times New Roman" panose="02020603050405020304" pitchFamily="18" charset="0"/>
                        </a:rPr>
                        <a:t>255</a:t>
                      </a:r>
                      <a:endParaRPr lang="es-MX" sz="1800" dirty="0">
                        <a:effectLst/>
                        <a:latin typeface="Tw Cen MT"/>
                        <a:ea typeface="Tw Cen MT"/>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1800" kern="1200" dirty="0">
                          <a:solidFill>
                            <a:schemeClr val="dk1"/>
                          </a:solidFill>
                          <a:effectLst/>
                          <a:latin typeface="Tw Cen MT"/>
                          <a:ea typeface="Tw Cen MT"/>
                          <a:cs typeface="Times New Roman" panose="02020603050405020304" pitchFamily="18" charset="0"/>
                        </a:rPr>
                        <a:t>267</a:t>
                      </a:r>
                    </a:p>
                  </a:txBody>
                  <a:tcPr marL="68580" marR="68580" marT="0" marB="0">
                    <a:solidFill>
                      <a:schemeClr val="accent5">
                        <a:lumMod val="60000"/>
                        <a:lumOff val="40000"/>
                      </a:schemeClr>
                    </a:solidFill>
                  </a:tcPr>
                </a:tc>
                <a:extLst>
                  <a:ext uri="{0D108BD9-81ED-4DB2-BD59-A6C34878D82A}">
                    <a16:rowId xmlns:a16="http://schemas.microsoft.com/office/drawing/2014/main" val="10004"/>
                  </a:ext>
                </a:extLst>
              </a:tr>
              <a:tr h="480423">
                <a:tc rowSpan="2">
                  <a:txBody>
                    <a:bodyPr/>
                    <a:lstStyle/>
                    <a:p>
                      <a:pPr algn="ctr">
                        <a:lnSpc>
                          <a:spcPct val="107000"/>
                        </a:lnSpc>
                        <a:spcAft>
                          <a:spcPts val="0"/>
                        </a:spcAft>
                      </a:pPr>
                      <a:r>
                        <a:rPr lang="es-CL" sz="1800" dirty="0">
                          <a:effectLst/>
                        </a:rPr>
                        <a:t>Ginecología (excluye Patología Cervical e Infertilidad)</a:t>
                      </a:r>
                      <a:endParaRPr lang="es-MX" sz="18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CL" sz="1800" dirty="0">
                          <a:effectLst/>
                        </a:rPr>
                        <a:t>Consulta Nueva</a:t>
                      </a:r>
                      <a:endParaRPr lang="es-MX" sz="18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800" dirty="0" smtClean="0">
                          <a:effectLst/>
                          <a:latin typeface="Tw Cen MT"/>
                          <a:ea typeface="Tw Cen MT"/>
                          <a:cs typeface="Times New Roman" panose="02020603050405020304" pitchFamily="18" charset="0"/>
                        </a:rPr>
                        <a:t>180</a:t>
                      </a:r>
                      <a:endParaRPr lang="es-MX" sz="18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800" dirty="0" smtClean="0">
                          <a:effectLst/>
                          <a:latin typeface="Tw Cen MT"/>
                          <a:ea typeface="Tw Cen MT"/>
                          <a:cs typeface="Times New Roman" panose="02020603050405020304" pitchFamily="18" charset="0"/>
                        </a:rPr>
                        <a:t>116</a:t>
                      </a:r>
                      <a:endParaRPr lang="es-MX" sz="1800" dirty="0">
                        <a:effectLst/>
                        <a:latin typeface="Tw Cen MT"/>
                        <a:ea typeface="Tw Cen MT"/>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1800" kern="1200" dirty="0">
                          <a:solidFill>
                            <a:schemeClr val="dk1"/>
                          </a:solidFill>
                          <a:effectLst/>
                          <a:latin typeface="Tw Cen MT"/>
                          <a:ea typeface="Tw Cen MT"/>
                          <a:cs typeface="Times New Roman" panose="02020603050405020304" pitchFamily="18" charset="0"/>
                        </a:rPr>
                        <a:t>77</a:t>
                      </a:r>
                    </a:p>
                  </a:txBody>
                  <a:tcPr marL="68580" marR="68580" marT="0" marB="0">
                    <a:solidFill>
                      <a:schemeClr val="accent5">
                        <a:lumMod val="60000"/>
                        <a:lumOff val="40000"/>
                      </a:schemeClr>
                    </a:solidFill>
                  </a:tcPr>
                </a:tc>
                <a:extLst>
                  <a:ext uri="{0D108BD9-81ED-4DB2-BD59-A6C34878D82A}">
                    <a16:rowId xmlns:a16="http://schemas.microsoft.com/office/drawing/2014/main" val="10005"/>
                  </a:ext>
                </a:extLst>
              </a:tr>
              <a:tr h="234000">
                <a:tc vMerge="1">
                  <a:txBody>
                    <a:bodyPr/>
                    <a:lstStyle/>
                    <a:p>
                      <a:endParaRPr lang="es-CL"/>
                    </a:p>
                  </a:txBody>
                  <a:tcPr/>
                </a:tc>
                <a:tc>
                  <a:txBody>
                    <a:bodyPr/>
                    <a:lstStyle/>
                    <a:p>
                      <a:pPr algn="ctr">
                        <a:lnSpc>
                          <a:spcPct val="107000"/>
                        </a:lnSpc>
                        <a:spcAft>
                          <a:spcPts val="0"/>
                        </a:spcAft>
                      </a:pPr>
                      <a:r>
                        <a:rPr lang="es-CL" sz="1800">
                          <a:effectLst/>
                        </a:rPr>
                        <a:t>Control</a:t>
                      </a:r>
                      <a:endParaRPr lang="es-MX" sz="180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800" dirty="0" smtClean="0">
                          <a:effectLst/>
                          <a:latin typeface="Tw Cen MT"/>
                          <a:ea typeface="Tw Cen MT"/>
                          <a:cs typeface="Times New Roman" panose="02020603050405020304" pitchFamily="18" charset="0"/>
                        </a:rPr>
                        <a:t>37</a:t>
                      </a:r>
                      <a:endParaRPr lang="es-MX" sz="18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800" dirty="0" smtClean="0">
                          <a:effectLst/>
                          <a:latin typeface="Tw Cen MT"/>
                          <a:ea typeface="Tw Cen MT"/>
                          <a:cs typeface="Times New Roman" panose="02020603050405020304" pitchFamily="18" charset="0"/>
                        </a:rPr>
                        <a:t>17</a:t>
                      </a:r>
                      <a:endParaRPr lang="es-MX" sz="1800" dirty="0">
                        <a:effectLst/>
                        <a:latin typeface="Tw Cen MT"/>
                        <a:ea typeface="Tw Cen MT"/>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1800" kern="1200" dirty="0">
                          <a:solidFill>
                            <a:schemeClr val="dk1"/>
                          </a:solidFill>
                          <a:effectLst/>
                          <a:latin typeface="Tw Cen MT"/>
                          <a:ea typeface="Tw Cen MT"/>
                          <a:cs typeface="Times New Roman" panose="02020603050405020304" pitchFamily="18" charset="0"/>
                        </a:rPr>
                        <a:t>12</a:t>
                      </a:r>
                    </a:p>
                  </a:txBody>
                  <a:tcPr marL="68580" marR="68580" marT="0" marB="0">
                    <a:solidFill>
                      <a:schemeClr val="accent5">
                        <a:lumMod val="60000"/>
                        <a:lumOff val="40000"/>
                      </a:schemeClr>
                    </a:solidFill>
                  </a:tcPr>
                </a:tc>
                <a:extLst>
                  <a:ext uri="{0D108BD9-81ED-4DB2-BD59-A6C34878D82A}">
                    <a16:rowId xmlns:a16="http://schemas.microsoft.com/office/drawing/2014/main" val="10006"/>
                  </a:ext>
                </a:extLst>
              </a:tr>
              <a:tr h="234000">
                <a:tc gridSpan="2">
                  <a:txBody>
                    <a:bodyPr/>
                    <a:lstStyle/>
                    <a:p>
                      <a:pPr algn="ctr">
                        <a:lnSpc>
                          <a:spcPct val="107000"/>
                        </a:lnSpc>
                        <a:spcAft>
                          <a:spcPts val="0"/>
                        </a:spcAft>
                      </a:pPr>
                      <a:r>
                        <a:rPr lang="es-CL" sz="1800" dirty="0">
                          <a:effectLst/>
                        </a:rPr>
                        <a:t>TOTAL</a:t>
                      </a:r>
                      <a:endParaRPr lang="es-MX" sz="1800" dirty="0">
                        <a:effectLst/>
                        <a:latin typeface="Tw Cen MT"/>
                        <a:ea typeface="Tw Cen MT"/>
                        <a:cs typeface="Times New Roman" panose="02020603050405020304" pitchFamily="18" charset="0"/>
                      </a:endParaRPr>
                    </a:p>
                  </a:txBody>
                  <a:tcPr marL="68580" marR="68580" marT="0" marB="0"/>
                </a:tc>
                <a:tc hMerge="1">
                  <a:txBody>
                    <a:bodyPr/>
                    <a:lstStyle/>
                    <a:p>
                      <a:endParaRPr lang="es-CL"/>
                    </a:p>
                  </a:txBody>
                  <a:tcPr/>
                </a:tc>
                <a:tc>
                  <a:txBody>
                    <a:bodyPr/>
                    <a:lstStyle/>
                    <a:p>
                      <a:pPr algn="ctr">
                        <a:lnSpc>
                          <a:spcPct val="107000"/>
                        </a:lnSpc>
                        <a:spcAft>
                          <a:spcPts val="0"/>
                        </a:spcAft>
                      </a:pPr>
                      <a:r>
                        <a:rPr lang="es-MX" sz="1800" dirty="0" smtClean="0">
                          <a:effectLst/>
                          <a:latin typeface="Tw Cen MT"/>
                          <a:ea typeface="Tw Cen MT"/>
                          <a:cs typeface="Times New Roman" panose="02020603050405020304" pitchFamily="18" charset="0"/>
                        </a:rPr>
                        <a:t>1.172</a:t>
                      </a:r>
                      <a:endParaRPr lang="es-MX" sz="18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800" dirty="0" smtClean="0">
                          <a:effectLst/>
                          <a:latin typeface="Tw Cen MT"/>
                          <a:ea typeface="Tw Cen MT"/>
                          <a:cs typeface="Times New Roman" panose="02020603050405020304" pitchFamily="18" charset="0"/>
                        </a:rPr>
                        <a:t>792</a:t>
                      </a:r>
                      <a:endParaRPr lang="es-MX" sz="1800" dirty="0">
                        <a:effectLst/>
                        <a:latin typeface="Tw Cen MT"/>
                        <a:ea typeface="Tw Cen MT"/>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1800" kern="1200" dirty="0">
                          <a:solidFill>
                            <a:schemeClr val="dk1"/>
                          </a:solidFill>
                          <a:effectLst/>
                          <a:latin typeface="Tw Cen MT"/>
                          <a:ea typeface="Tw Cen MT"/>
                          <a:cs typeface="Times New Roman" panose="02020603050405020304" pitchFamily="18" charset="0"/>
                        </a:rPr>
                        <a:t>1.105</a:t>
                      </a:r>
                    </a:p>
                  </a:txBody>
                  <a:tcPr marL="68580" marR="68580" marT="0" marB="0">
                    <a:solidFill>
                      <a:schemeClr val="accent5">
                        <a:lumMod val="60000"/>
                        <a:lumOff val="40000"/>
                      </a:schemeClr>
                    </a:solidFill>
                  </a:tcPr>
                </a:tc>
                <a:extLst>
                  <a:ext uri="{0D108BD9-81ED-4DB2-BD59-A6C34878D82A}">
                    <a16:rowId xmlns:a16="http://schemas.microsoft.com/office/drawing/2014/main" val="10007"/>
                  </a:ext>
                </a:extLst>
              </a:tr>
            </a:tbl>
          </a:graphicData>
        </a:graphic>
      </p:graphicFrame>
      <p:sp>
        <p:nvSpPr>
          <p:cNvPr id="4" name="Rectángulo 3"/>
          <p:cNvSpPr/>
          <p:nvPr/>
        </p:nvSpPr>
        <p:spPr>
          <a:xfrm>
            <a:off x="147145" y="4693099"/>
            <a:ext cx="10762593" cy="1555939"/>
          </a:xfrm>
          <a:prstGeom prst="rect">
            <a:avLst/>
          </a:prstGeom>
        </p:spPr>
        <p:txBody>
          <a:bodyPr wrap="square">
            <a:spAutoFit/>
          </a:bodyPr>
          <a:lstStyle/>
          <a:p>
            <a:pPr indent="449580" algn="just">
              <a:lnSpc>
                <a:spcPct val="107000"/>
              </a:lnSpc>
              <a:spcAft>
                <a:spcPts val="800"/>
              </a:spcAft>
            </a:pPr>
            <a:r>
              <a:rPr lang="es-MX" b="1" dirty="0">
                <a:solidFill>
                  <a:schemeClr val="accent5">
                    <a:lumMod val="50000"/>
                  </a:schemeClr>
                </a:solidFill>
                <a:latin typeface="Museo Slab 900" panose="02000000000000000000" pitchFamily="2" charset="77"/>
                <a:ea typeface="+mj-ea"/>
                <a:cs typeface="+mj-cs"/>
              </a:rPr>
              <a:t>Durante el año 2021 se observa un aumento considerable en Medicina Interna, con un aumento de un 235.29% en consultas nuevas. En cuanto a los controles, se evidencia un considerable aumento en general, no así en ginecología. En total se observa un incremento considerable en las atenciones de nivel secundario del Hospital respecto al año anterior.</a:t>
            </a:r>
            <a:endParaRPr lang="es-CL" b="1" dirty="0">
              <a:solidFill>
                <a:schemeClr val="accent5">
                  <a:lumMod val="50000"/>
                </a:schemeClr>
              </a:solidFill>
              <a:latin typeface="Museo Slab 900" panose="02000000000000000000" pitchFamily="2" charset="77"/>
              <a:ea typeface="+mj-ea"/>
              <a:cs typeface="+mj-cs"/>
            </a:endParaRPr>
          </a:p>
        </p:txBody>
      </p:sp>
    </p:spTree>
    <p:extLst>
      <p:ext uri="{BB962C8B-B14F-4D97-AF65-F5344CB8AC3E}">
        <p14:creationId xmlns:p14="http://schemas.microsoft.com/office/powerpoint/2010/main" val="1602499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ubtítulo 2"/>
          <p:cNvSpPr>
            <a:spLocks noGrp="1"/>
          </p:cNvSpPr>
          <p:nvPr>
            <p:ph type="subTitle" idx="1"/>
          </p:nvPr>
        </p:nvSpPr>
        <p:spPr>
          <a:xfrm>
            <a:off x="1284301" y="1953636"/>
            <a:ext cx="9623397" cy="1244806"/>
          </a:xfrm>
        </p:spPr>
        <p:txBody>
          <a:bodyPr>
            <a:noAutofit/>
          </a:bodyPr>
          <a:lstStyle/>
          <a:p>
            <a:pPr>
              <a:lnSpc>
                <a:spcPct val="120000"/>
              </a:lnSpc>
              <a:spcBef>
                <a:spcPct val="0"/>
              </a:spcBef>
            </a:pPr>
            <a:r>
              <a:rPr lang="es-ES" sz="4900" b="1" spc="300" dirty="0">
                <a:solidFill>
                  <a:schemeClr val="accent1">
                    <a:lumMod val="75000"/>
                  </a:schemeClr>
                </a:solidFill>
                <a:latin typeface="Museo Slab 700" panose="02000000000000000000" pitchFamily="2" charset="77"/>
                <a:ea typeface="+mj-ea"/>
                <a:cs typeface="+mj-cs"/>
              </a:rPr>
              <a:t>GESTIÓN CLÍNICA</a:t>
            </a:r>
          </a:p>
          <a:p>
            <a:pPr>
              <a:lnSpc>
                <a:spcPct val="120000"/>
              </a:lnSpc>
              <a:spcBef>
                <a:spcPct val="0"/>
              </a:spcBef>
            </a:pPr>
            <a:r>
              <a:rPr lang="es-ES" sz="2800" b="1" spc="300" dirty="0" smtClean="0">
                <a:solidFill>
                  <a:schemeClr val="accent1">
                    <a:lumMod val="75000"/>
                  </a:schemeClr>
                </a:solidFill>
                <a:latin typeface="Museo Slab 700" panose="02000000000000000000" pitchFamily="2" charset="77"/>
                <a:ea typeface="+mj-ea"/>
                <a:cs typeface="+mj-cs"/>
              </a:rPr>
              <a:t>SERVICIOS DE APOYO</a:t>
            </a:r>
            <a:endParaRPr lang="es-ES" sz="2800" b="1" spc="300" dirty="0">
              <a:solidFill>
                <a:schemeClr val="accent1">
                  <a:lumMod val="75000"/>
                </a:schemeClr>
              </a:solidFill>
              <a:latin typeface="Museo Slab 700" panose="02000000000000000000" pitchFamily="2" charset="77"/>
              <a:ea typeface="+mj-ea"/>
              <a:cs typeface="+mj-cs"/>
            </a:endParaRPr>
          </a:p>
        </p:txBody>
      </p:sp>
    </p:spTree>
    <p:extLst>
      <p:ext uri="{BB962C8B-B14F-4D97-AF65-F5344CB8AC3E}">
        <p14:creationId xmlns:p14="http://schemas.microsoft.com/office/powerpoint/2010/main" val="41044399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6" name="Subtítulo 2"/>
          <p:cNvSpPr txBox="1">
            <a:spLocks/>
          </p:cNvSpPr>
          <p:nvPr/>
        </p:nvSpPr>
        <p:spPr>
          <a:xfrm>
            <a:off x="1995429" y="563377"/>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A. Servicios de Apoyo</a:t>
            </a:r>
          </a:p>
        </p:txBody>
      </p:sp>
      <p:graphicFrame>
        <p:nvGraphicFramePr>
          <p:cNvPr id="9" name="Tabla 8"/>
          <p:cNvGraphicFramePr>
            <a:graphicFrameLocks noGrp="1"/>
          </p:cNvGraphicFramePr>
          <p:nvPr>
            <p:extLst>
              <p:ext uri="{D42A27DB-BD31-4B8C-83A1-F6EECF244321}">
                <p14:modId xmlns:p14="http://schemas.microsoft.com/office/powerpoint/2010/main" val="1278853733"/>
              </p:ext>
            </p:extLst>
          </p:nvPr>
        </p:nvGraphicFramePr>
        <p:xfrm>
          <a:off x="2765947" y="1490330"/>
          <a:ext cx="6550924" cy="2221262"/>
        </p:xfrm>
        <a:graphic>
          <a:graphicData uri="http://schemas.openxmlformats.org/drawingml/2006/table">
            <a:tbl>
              <a:tblPr firstRow="1" firstCol="1" bandRow="1">
                <a:tableStyleId>{5C22544A-7EE6-4342-B048-85BDC9FD1C3A}</a:tableStyleId>
              </a:tblPr>
              <a:tblGrid>
                <a:gridCol w="2619670">
                  <a:extLst>
                    <a:ext uri="{9D8B030D-6E8A-4147-A177-3AD203B41FA5}">
                      <a16:colId xmlns:a16="http://schemas.microsoft.com/office/drawing/2014/main" val="20000"/>
                    </a:ext>
                  </a:extLst>
                </a:gridCol>
                <a:gridCol w="1310418">
                  <a:extLst>
                    <a:ext uri="{9D8B030D-6E8A-4147-A177-3AD203B41FA5}">
                      <a16:colId xmlns:a16="http://schemas.microsoft.com/office/drawing/2014/main" val="20001"/>
                    </a:ext>
                  </a:extLst>
                </a:gridCol>
                <a:gridCol w="1310418">
                  <a:extLst>
                    <a:ext uri="{9D8B030D-6E8A-4147-A177-3AD203B41FA5}">
                      <a16:colId xmlns:a16="http://schemas.microsoft.com/office/drawing/2014/main" val="20002"/>
                    </a:ext>
                  </a:extLst>
                </a:gridCol>
                <a:gridCol w="1310418">
                  <a:extLst>
                    <a:ext uri="{9D8B030D-6E8A-4147-A177-3AD203B41FA5}">
                      <a16:colId xmlns:a16="http://schemas.microsoft.com/office/drawing/2014/main" val="20003"/>
                    </a:ext>
                  </a:extLst>
                </a:gridCol>
              </a:tblGrid>
              <a:tr h="300363">
                <a:tc>
                  <a:txBody>
                    <a:bodyPr/>
                    <a:lstStyle/>
                    <a:p>
                      <a:pPr algn="ctr">
                        <a:lnSpc>
                          <a:spcPct val="107000"/>
                        </a:lnSpc>
                        <a:spcAft>
                          <a:spcPts val="0"/>
                        </a:spcAft>
                      </a:pPr>
                      <a:r>
                        <a:rPr lang="es-CL" sz="1600" dirty="0">
                          <a:effectLst/>
                        </a:rPr>
                        <a:t>EXÁMENES DE </a:t>
                      </a:r>
                      <a:r>
                        <a:rPr lang="es-CL" sz="1600" dirty="0" smtClean="0">
                          <a:effectLst/>
                        </a:rPr>
                        <a:t>APOYO </a:t>
                      </a:r>
                      <a:r>
                        <a:rPr lang="es-CL" sz="1600" dirty="0">
                          <a:effectLst/>
                        </a:rPr>
                        <a:t>DIAGNÓSTICO</a:t>
                      </a:r>
                      <a:endParaRPr lang="es-MX" sz="16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CL" sz="1600" dirty="0" smtClean="0">
                          <a:solidFill>
                            <a:schemeClr val="tx1"/>
                          </a:solidFill>
                          <a:effectLst/>
                        </a:rPr>
                        <a:t>2019</a:t>
                      </a:r>
                      <a:endParaRPr lang="es-MX" sz="1600" dirty="0">
                        <a:solidFill>
                          <a:schemeClr val="tx1"/>
                        </a:solidFill>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CL" sz="1600" dirty="0" smtClean="0">
                          <a:solidFill>
                            <a:schemeClr val="tx1"/>
                          </a:solidFill>
                          <a:effectLst/>
                        </a:rPr>
                        <a:t>2020</a:t>
                      </a:r>
                      <a:endParaRPr lang="es-MX" sz="1600" dirty="0">
                        <a:solidFill>
                          <a:schemeClr val="tx1"/>
                        </a:solidFill>
                        <a:effectLst/>
                        <a:latin typeface="Tw Cen MT"/>
                        <a:ea typeface="Tw Cen MT"/>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1600" kern="1200" dirty="0">
                          <a:solidFill>
                            <a:schemeClr val="dk1"/>
                          </a:solidFill>
                          <a:effectLst/>
                          <a:latin typeface="Tw Cen MT"/>
                          <a:ea typeface="Tw Cen MT"/>
                          <a:cs typeface="Times New Roman" panose="02020603050405020304" pitchFamily="18" charset="0"/>
                        </a:rPr>
                        <a:t>2021</a:t>
                      </a:r>
                    </a:p>
                  </a:txBody>
                  <a:tcPr marL="68580" marR="68580" marT="0" marB="0">
                    <a:solidFill>
                      <a:schemeClr val="accent5">
                        <a:lumMod val="60000"/>
                        <a:lumOff val="40000"/>
                      </a:schemeClr>
                    </a:solidFill>
                  </a:tcPr>
                </a:tc>
                <a:extLst>
                  <a:ext uri="{0D108BD9-81ED-4DB2-BD59-A6C34878D82A}">
                    <a16:rowId xmlns:a16="http://schemas.microsoft.com/office/drawing/2014/main" val="10000"/>
                  </a:ext>
                </a:extLst>
              </a:tr>
              <a:tr h="300363">
                <a:tc>
                  <a:txBody>
                    <a:bodyPr/>
                    <a:lstStyle/>
                    <a:p>
                      <a:pPr algn="ctr">
                        <a:lnSpc>
                          <a:spcPct val="107000"/>
                        </a:lnSpc>
                        <a:spcAft>
                          <a:spcPts val="0"/>
                        </a:spcAft>
                      </a:pPr>
                      <a:r>
                        <a:rPr lang="es-CL" sz="1600">
                          <a:effectLst/>
                        </a:rPr>
                        <a:t>Examen de Laboratorio</a:t>
                      </a:r>
                      <a:endParaRPr lang="es-MX" sz="160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600" dirty="0" smtClean="0">
                          <a:effectLst/>
                          <a:latin typeface="Tw Cen MT"/>
                          <a:ea typeface="Tw Cen MT"/>
                          <a:cs typeface="Times New Roman" panose="02020603050405020304" pitchFamily="18" charset="0"/>
                        </a:rPr>
                        <a:t>4184</a:t>
                      </a:r>
                      <a:endParaRPr lang="es-MX" sz="16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600" dirty="0" smtClean="0">
                          <a:effectLst/>
                          <a:latin typeface="Tw Cen MT"/>
                          <a:ea typeface="Tw Cen MT"/>
                          <a:cs typeface="Times New Roman" panose="02020603050405020304" pitchFamily="18" charset="0"/>
                        </a:rPr>
                        <a:t>3903</a:t>
                      </a:r>
                      <a:endParaRPr lang="es-MX" sz="1600" dirty="0">
                        <a:effectLst/>
                        <a:latin typeface="Tw Cen MT"/>
                        <a:ea typeface="Tw Cen MT"/>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1600" kern="1200" dirty="0">
                          <a:solidFill>
                            <a:schemeClr val="dk1"/>
                          </a:solidFill>
                          <a:effectLst/>
                          <a:latin typeface="Tw Cen MT"/>
                          <a:ea typeface="Tw Cen MT"/>
                          <a:cs typeface="Times New Roman" panose="02020603050405020304" pitchFamily="18" charset="0"/>
                        </a:rPr>
                        <a:t>2651</a:t>
                      </a:r>
                    </a:p>
                  </a:txBody>
                  <a:tcPr marL="68580" marR="68580" marT="0" marB="0">
                    <a:solidFill>
                      <a:schemeClr val="accent5">
                        <a:lumMod val="60000"/>
                        <a:lumOff val="40000"/>
                      </a:schemeClr>
                    </a:solidFill>
                  </a:tcPr>
                </a:tc>
                <a:extLst>
                  <a:ext uri="{0D108BD9-81ED-4DB2-BD59-A6C34878D82A}">
                    <a16:rowId xmlns:a16="http://schemas.microsoft.com/office/drawing/2014/main" val="10001"/>
                  </a:ext>
                </a:extLst>
              </a:tr>
              <a:tr h="300363">
                <a:tc>
                  <a:txBody>
                    <a:bodyPr/>
                    <a:lstStyle/>
                    <a:p>
                      <a:pPr algn="ctr">
                        <a:lnSpc>
                          <a:spcPct val="107000"/>
                        </a:lnSpc>
                        <a:spcAft>
                          <a:spcPts val="0"/>
                        </a:spcAft>
                      </a:pPr>
                      <a:r>
                        <a:rPr lang="es-CL" sz="1600" dirty="0">
                          <a:effectLst/>
                        </a:rPr>
                        <a:t>Radiografías Osteopulmonares</a:t>
                      </a:r>
                      <a:endParaRPr lang="es-MX" sz="16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600" dirty="0" smtClean="0">
                          <a:effectLst/>
                          <a:latin typeface="Tw Cen MT"/>
                          <a:ea typeface="Tw Cen MT"/>
                          <a:cs typeface="Times New Roman" panose="02020603050405020304" pitchFamily="18" charset="0"/>
                        </a:rPr>
                        <a:t>2350</a:t>
                      </a:r>
                      <a:endParaRPr lang="es-MX" sz="16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600" dirty="0" smtClean="0">
                          <a:effectLst/>
                          <a:latin typeface="Tw Cen MT"/>
                          <a:ea typeface="Tw Cen MT"/>
                          <a:cs typeface="Times New Roman" panose="02020603050405020304" pitchFamily="18" charset="0"/>
                        </a:rPr>
                        <a:t>2192</a:t>
                      </a:r>
                      <a:endParaRPr lang="es-MX" sz="1600" dirty="0">
                        <a:effectLst/>
                        <a:latin typeface="Tw Cen MT"/>
                        <a:ea typeface="Tw Cen MT"/>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1600" kern="1200" dirty="0">
                          <a:solidFill>
                            <a:schemeClr val="dk1"/>
                          </a:solidFill>
                          <a:effectLst/>
                          <a:latin typeface="Tw Cen MT"/>
                          <a:ea typeface="Tw Cen MT"/>
                          <a:cs typeface="Times New Roman" panose="02020603050405020304" pitchFamily="18" charset="0"/>
                        </a:rPr>
                        <a:t>3021</a:t>
                      </a:r>
                    </a:p>
                  </a:txBody>
                  <a:tcPr marL="68580" marR="68580" marT="0" marB="0">
                    <a:solidFill>
                      <a:schemeClr val="accent5">
                        <a:lumMod val="60000"/>
                        <a:lumOff val="40000"/>
                      </a:schemeClr>
                    </a:solidFill>
                  </a:tcPr>
                </a:tc>
                <a:extLst>
                  <a:ext uri="{0D108BD9-81ED-4DB2-BD59-A6C34878D82A}">
                    <a16:rowId xmlns:a16="http://schemas.microsoft.com/office/drawing/2014/main" val="10002"/>
                  </a:ext>
                </a:extLst>
              </a:tr>
              <a:tr h="300363">
                <a:tc>
                  <a:txBody>
                    <a:bodyPr/>
                    <a:lstStyle/>
                    <a:p>
                      <a:pPr algn="ctr">
                        <a:lnSpc>
                          <a:spcPct val="107000"/>
                        </a:lnSpc>
                        <a:spcAft>
                          <a:spcPts val="0"/>
                        </a:spcAft>
                      </a:pPr>
                      <a:r>
                        <a:rPr lang="es-CL" sz="1600">
                          <a:effectLst/>
                        </a:rPr>
                        <a:t>Radiografías Intraorales</a:t>
                      </a:r>
                      <a:endParaRPr lang="es-MX" sz="160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600" dirty="0" smtClean="0">
                          <a:effectLst/>
                          <a:latin typeface="Tw Cen MT"/>
                          <a:ea typeface="Tw Cen MT"/>
                          <a:cs typeface="Times New Roman" panose="02020603050405020304" pitchFamily="18" charset="0"/>
                        </a:rPr>
                        <a:t>616</a:t>
                      </a:r>
                      <a:endParaRPr lang="es-MX" sz="16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600" dirty="0" smtClean="0">
                          <a:effectLst/>
                          <a:latin typeface="Tw Cen MT"/>
                          <a:ea typeface="Tw Cen MT"/>
                          <a:cs typeface="Times New Roman" panose="02020603050405020304" pitchFamily="18" charset="0"/>
                        </a:rPr>
                        <a:t>455</a:t>
                      </a:r>
                      <a:endParaRPr lang="es-MX" sz="1600" dirty="0">
                        <a:effectLst/>
                        <a:latin typeface="Tw Cen MT"/>
                        <a:ea typeface="Tw Cen MT"/>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1600" kern="1200" dirty="0">
                          <a:solidFill>
                            <a:schemeClr val="dk1"/>
                          </a:solidFill>
                          <a:effectLst/>
                          <a:latin typeface="Tw Cen MT"/>
                          <a:ea typeface="Tw Cen MT"/>
                          <a:cs typeface="Times New Roman" panose="02020603050405020304" pitchFamily="18" charset="0"/>
                        </a:rPr>
                        <a:t>897</a:t>
                      </a:r>
                    </a:p>
                  </a:txBody>
                  <a:tcPr marL="68580" marR="68580" marT="0" marB="0">
                    <a:solidFill>
                      <a:schemeClr val="accent5">
                        <a:lumMod val="60000"/>
                        <a:lumOff val="40000"/>
                      </a:schemeClr>
                    </a:solidFill>
                  </a:tcPr>
                </a:tc>
                <a:extLst>
                  <a:ext uri="{0D108BD9-81ED-4DB2-BD59-A6C34878D82A}">
                    <a16:rowId xmlns:a16="http://schemas.microsoft.com/office/drawing/2014/main" val="10003"/>
                  </a:ext>
                </a:extLst>
              </a:tr>
              <a:tr h="300363">
                <a:tc>
                  <a:txBody>
                    <a:bodyPr/>
                    <a:lstStyle/>
                    <a:p>
                      <a:pPr algn="ctr">
                        <a:lnSpc>
                          <a:spcPct val="107000"/>
                        </a:lnSpc>
                        <a:spcAft>
                          <a:spcPts val="0"/>
                        </a:spcAft>
                      </a:pPr>
                      <a:r>
                        <a:rPr lang="es-CL" sz="1600" dirty="0">
                          <a:effectLst/>
                        </a:rPr>
                        <a:t>Ecografías</a:t>
                      </a:r>
                      <a:endParaRPr lang="es-MX" sz="16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600" dirty="0" smtClean="0">
                          <a:effectLst/>
                          <a:latin typeface="Tw Cen MT"/>
                          <a:ea typeface="Tw Cen MT"/>
                          <a:cs typeface="Times New Roman" panose="02020603050405020304" pitchFamily="18" charset="0"/>
                        </a:rPr>
                        <a:t>462</a:t>
                      </a:r>
                      <a:endParaRPr lang="es-MX" sz="16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600" dirty="0" smtClean="0">
                          <a:effectLst/>
                          <a:latin typeface="Tw Cen MT"/>
                          <a:ea typeface="Tw Cen MT"/>
                          <a:cs typeface="Times New Roman" panose="02020603050405020304" pitchFamily="18" charset="0"/>
                        </a:rPr>
                        <a:t>380</a:t>
                      </a:r>
                      <a:endParaRPr lang="es-MX" sz="1600" dirty="0">
                        <a:effectLst/>
                        <a:latin typeface="Tw Cen MT"/>
                        <a:ea typeface="Tw Cen MT"/>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1600" kern="1200" dirty="0">
                          <a:solidFill>
                            <a:schemeClr val="dk1"/>
                          </a:solidFill>
                          <a:effectLst/>
                          <a:latin typeface="Tw Cen MT"/>
                          <a:ea typeface="Tw Cen MT"/>
                          <a:cs typeface="Times New Roman" panose="02020603050405020304" pitchFamily="18" charset="0"/>
                        </a:rPr>
                        <a:t>343</a:t>
                      </a:r>
                    </a:p>
                  </a:txBody>
                  <a:tcPr marL="68580" marR="68580" marT="0" marB="0">
                    <a:solidFill>
                      <a:schemeClr val="accent5">
                        <a:lumMod val="60000"/>
                        <a:lumOff val="40000"/>
                      </a:schemeClr>
                    </a:solidFill>
                  </a:tcPr>
                </a:tc>
                <a:extLst>
                  <a:ext uri="{0D108BD9-81ED-4DB2-BD59-A6C34878D82A}">
                    <a16:rowId xmlns:a16="http://schemas.microsoft.com/office/drawing/2014/main" val="10004"/>
                  </a:ext>
                </a:extLst>
              </a:tr>
              <a:tr h="300363">
                <a:tc>
                  <a:txBody>
                    <a:bodyPr/>
                    <a:lstStyle/>
                    <a:p>
                      <a:pPr algn="ctr">
                        <a:lnSpc>
                          <a:spcPct val="107000"/>
                        </a:lnSpc>
                        <a:spcAft>
                          <a:spcPts val="0"/>
                        </a:spcAft>
                      </a:pPr>
                      <a:r>
                        <a:rPr lang="es-CL" sz="1600">
                          <a:effectLst/>
                        </a:rPr>
                        <a:t>Electrocardiogramas</a:t>
                      </a:r>
                      <a:endParaRPr lang="es-MX" sz="160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600" dirty="0" smtClean="0">
                          <a:effectLst/>
                          <a:latin typeface="Tw Cen MT"/>
                          <a:ea typeface="Tw Cen MT"/>
                          <a:cs typeface="Times New Roman" panose="02020603050405020304" pitchFamily="18" charset="0"/>
                        </a:rPr>
                        <a:t>1148</a:t>
                      </a:r>
                      <a:endParaRPr lang="es-MX" sz="1600" dirty="0">
                        <a:effectLst/>
                        <a:latin typeface="Tw Cen MT"/>
                        <a:ea typeface="Tw Cen MT"/>
                        <a:cs typeface="Times New Roman" panose="02020603050405020304" pitchFamily="18" charset="0"/>
                      </a:endParaRPr>
                    </a:p>
                  </a:txBody>
                  <a:tcPr marL="68580" marR="68580" marT="0" marB="0"/>
                </a:tc>
                <a:tc>
                  <a:txBody>
                    <a:bodyPr/>
                    <a:lstStyle/>
                    <a:p>
                      <a:pPr algn="ctr">
                        <a:lnSpc>
                          <a:spcPct val="107000"/>
                        </a:lnSpc>
                        <a:spcAft>
                          <a:spcPts val="0"/>
                        </a:spcAft>
                      </a:pPr>
                      <a:r>
                        <a:rPr lang="es-MX" sz="1600" dirty="0" smtClean="0">
                          <a:effectLst/>
                          <a:latin typeface="Tw Cen MT"/>
                          <a:ea typeface="Tw Cen MT"/>
                          <a:cs typeface="Times New Roman" panose="02020603050405020304" pitchFamily="18" charset="0"/>
                        </a:rPr>
                        <a:t>781</a:t>
                      </a:r>
                      <a:endParaRPr lang="es-MX" sz="1600" dirty="0">
                        <a:effectLst/>
                        <a:latin typeface="Tw Cen MT"/>
                        <a:ea typeface="Tw Cen MT"/>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1600" kern="1200" dirty="0">
                          <a:solidFill>
                            <a:schemeClr val="dk1"/>
                          </a:solidFill>
                          <a:effectLst/>
                          <a:latin typeface="Tw Cen MT"/>
                          <a:ea typeface="Tw Cen MT"/>
                          <a:cs typeface="Times New Roman" panose="02020603050405020304" pitchFamily="18" charset="0"/>
                        </a:rPr>
                        <a:t>959</a:t>
                      </a:r>
                    </a:p>
                  </a:txBody>
                  <a:tcPr marL="68580" marR="68580" marT="0" marB="0">
                    <a:solidFill>
                      <a:schemeClr val="accent5">
                        <a:lumMod val="60000"/>
                        <a:lumOff val="40000"/>
                      </a:schemeClr>
                    </a:solidFill>
                  </a:tcPr>
                </a:tc>
                <a:extLst>
                  <a:ext uri="{0D108BD9-81ED-4DB2-BD59-A6C34878D82A}">
                    <a16:rowId xmlns:a16="http://schemas.microsoft.com/office/drawing/2014/main" val="10005"/>
                  </a:ext>
                </a:extLst>
              </a:tr>
            </a:tbl>
          </a:graphicData>
        </a:graphic>
      </p:graphicFrame>
      <p:sp>
        <p:nvSpPr>
          <p:cNvPr id="2" name="Rectángulo 1"/>
          <p:cNvSpPr/>
          <p:nvPr/>
        </p:nvSpPr>
        <p:spPr>
          <a:xfrm>
            <a:off x="220716" y="4388788"/>
            <a:ext cx="10699531" cy="1870512"/>
          </a:xfrm>
          <a:prstGeom prst="rect">
            <a:avLst/>
          </a:prstGeom>
        </p:spPr>
        <p:txBody>
          <a:bodyPr wrap="square">
            <a:spAutoFit/>
          </a:bodyPr>
          <a:lstStyle/>
          <a:p>
            <a:pPr indent="449580" algn="just">
              <a:lnSpc>
                <a:spcPct val="107000"/>
              </a:lnSpc>
              <a:spcAft>
                <a:spcPts val="0"/>
              </a:spcAft>
            </a:pPr>
            <a:r>
              <a:rPr lang="es-MX" b="1" dirty="0">
                <a:solidFill>
                  <a:schemeClr val="accent5">
                    <a:lumMod val="50000"/>
                  </a:schemeClr>
                </a:solidFill>
                <a:latin typeface="Museo Slab 900" panose="02000000000000000000" pitchFamily="2" charset="77"/>
                <a:ea typeface="+mj-ea"/>
                <a:cs typeface="+mj-cs"/>
              </a:rPr>
              <a:t>Durante el año 2021 se puede observar una disminución en la Toma de Muestra de exámenes de laboratorio, debido principalmente a la actual contingencia sanitaria por la cual se debieron disminuir los rendimientos. Sin embargo se observa un aumento en la toma de radiografías osteopulmonares e </a:t>
            </a:r>
            <a:r>
              <a:rPr lang="es-MX" b="1" dirty="0" err="1">
                <a:solidFill>
                  <a:schemeClr val="accent5">
                    <a:lumMod val="50000"/>
                  </a:schemeClr>
                </a:solidFill>
                <a:latin typeface="Museo Slab 900" panose="02000000000000000000" pitchFamily="2" charset="77"/>
                <a:ea typeface="+mj-ea"/>
                <a:cs typeface="+mj-cs"/>
              </a:rPr>
              <a:t>intraorales</a:t>
            </a:r>
            <a:r>
              <a:rPr lang="es-MX" b="1" dirty="0">
                <a:solidFill>
                  <a:schemeClr val="accent5">
                    <a:lumMod val="50000"/>
                  </a:schemeClr>
                </a:solidFill>
                <a:latin typeface="Museo Slab 900" panose="02000000000000000000" pitchFamily="2" charset="77"/>
                <a:ea typeface="+mj-ea"/>
                <a:cs typeface="+mj-cs"/>
              </a:rPr>
              <a:t> considerable, al igual que la toma de electrocardiogramas.</a:t>
            </a:r>
            <a:endParaRPr lang="es-CL" b="1" dirty="0">
              <a:solidFill>
                <a:schemeClr val="accent5">
                  <a:lumMod val="50000"/>
                </a:schemeClr>
              </a:solidFill>
              <a:latin typeface="Museo Slab 900" panose="02000000000000000000" pitchFamily="2" charset="77"/>
              <a:ea typeface="+mj-ea"/>
              <a:cs typeface="+mj-cs"/>
            </a:endParaRPr>
          </a:p>
          <a:p>
            <a:pPr indent="449580" algn="just">
              <a:lnSpc>
                <a:spcPct val="107000"/>
              </a:lnSpc>
              <a:spcAft>
                <a:spcPts val="0"/>
              </a:spcAft>
            </a:pPr>
            <a:r>
              <a:rPr lang="es-MX" b="1" dirty="0">
                <a:solidFill>
                  <a:schemeClr val="accent5">
                    <a:lumMod val="50000"/>
                  </a:schemeClr>
                </a:solidFill>
                <a:latin typeface="Museo Slab 900" panose="02000000000000000000" pitchFamily="2" charset="77"/>
                <a:ea typeface="+mj-ea"/>
                <a:cs typeface="+mj-cs"/>
              </a:rPr>
              <a:t> </a:t>
            </a:r>
            <a:endParaRPr lang="es-CL" b="1" dirty="0">
              <a:solidFill>
                <a:schemeClr val="accent5">
                  <a:lumMod val="50000"/>
                </a:schemeClr>
              </a:solidFill>
              <a:latin typeface="Museo Slab 900" panose="02000000000000000000" pitchFamily="2" charset="77"/>
              <a:ea typeface="+mj-ea"/>
              <a:cs typeface="+mj-cs"/>
            </a:endParaRPr>
          </a:p>
        </p:txBody>
      </p:sp>
    </p:spTree>
    <p:extLst>
      <p:ext uri="{BB962C8B-B14F-4D97-AF65-F5344CB8AC3E}">
        <p14:creationId xmlns:p14="http://schemas.microsoft.com/office/powerpoint/2010/main" val="2998679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6" name="Subtítulo 2"/>
          <p:cNvSpPr txBox="1">
            <a:spLocks/>
          </p:cNvSpPr>
          <p:nvPr/>
        </p:nvSpPr>
        <p:spPr>
          <a:xfrm>
            <a:off x="1995429" y="563377"/>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A. Servicios de Apoyo</a:t>
            </a:r>
          </a:p>
        </p:txBody>
      </p:sp>
      <p:sp>
        <p:nvSpPr>
          <p:cNvPr id="2" name="Rectángulo 1"/>
          <p:cNvSpPr/>
          <p:nvPr/>
        </p:nvSpPr>
        <p:spPr>
          <a:xfrm>
            <a:off x="830316" y="4788181"/>
            <a:ext cx="10699531" cy="1477328"/>
          </a:xfrm>
          <a:prstGeom prst="rect">
            <a:avLst/>
          </a:prstGeom>
        </p:spPr>
        <p:txBody>
          <a:bodyPr wrap="square">
            <a:spAutoFit/>
          </a:bodyPr>
          <a:lstStyle/>
          <a:p>
            <a:r>
              <a:rPr lang="es-MX" b="1" dirty="0">
                <a:solidFill>
                  <a:schemeClr val="accent5">
                    <a:lumMod val="50000"/>
                  </a:schemeClr>
                </a:solidFill>
                <a:latin typeface="Museo Slab 900" panose="02000000000000000000" pitchFamily="2" charset="77"/>
                <a:ea typeface="+mj-ea"/>
                <a:cs typeface="+mj-cs"/>
              </a:rPr>
              <a:t>También observamos un aumento en la cantidad de ecografías, que tienen directa relación con las labores que cumplen nuestras especialistas dentro del establecimiento, quienes además de realizar la atención médica, realizan procedimientos de apoyo diagnóstico, tales como ecografía obstétrica o abdominal.</a:t>
            </a:r>
            <a:endParaRPr lang="es-CL" b="1" dirty="0">
              <a:solidFill>
                <a:schemeClr val="accent5">
                  <a:lumMod val="50000"/>
                </a:schemeClr>
              </a:solidFill>
              <a:latin typeface="Museo Slab 900" panose="02000000000000000000" pitchFamily="2" charset="77"/>
              <a:ea typeface="+mj-ea"/>
              <a:cs typeface="+mj-cs"/>
            </a:endParaRPr>
          </a:p>
        </p:txBody>
      </p:sp>
      <p:graphicFrame>
        <p:nvGraphicFramePr>
          <p:cNvPr id="4" name="Tabla 3"/>
          <p:cNvGraphicFramePr>
            <a:graphicFrameLocks noGrp="1"/>
          </p:cNvGraphicFramePr>
          <p:nvPr>
            <p:extLst>
              <p:ext uri="{D42A27DB-BD31-4B8C-83A1-F6EECF244321}">
                <p14:modId xmlns:p14="http://schemas.microsoft.com/office/powerpoint/2010/main" val="3141232326"/>
              </p:ext>
            </p:extLst>
          </p:nvPr>
        </p:nvGraphicFramePr>
        <p:xfrm>
          <a:off x="2375336" y="2097413"/>
          <a:ext cx="6411312" cy="1833456"/>
        </p:xfrm>
        <a:graphic>
          <a:graphicData uri="http://schemas.openxmlformats.org/drawingml/2006/table">
            <a:tbl>
              <a:tblPr bandRow="1">
                <a:tableStyleId>{22838BEF-8BB2-4498-84A7-C5851F593DF1}</a:tableStyleId>
              </a:tblPr>
              <a:tblGrid>
                <a:gridCol w="2591515">
                  <a:extLst>
                    <a:ext uri="{9D8B030D-6E8A-4147-A177-3AD203B41FA5}">
                      <a16:colId xmlns:a16="http://schemas.microsoft.com/office/drawing/2014/main" val="20000"/>
                    </a:ext>
                  </a:extLst>
                </a:gridCol>
                <a:gridCol w="2591515">
                  <a:extLst>
                    <a:ext uri="{9D8B030D-6E8A-4147-A177-3AD203B41FA5}">
                      <a16:colId xmlns:a16="http://schemas.microsoft.com/office/drawing/2014/main" val="20001"/>
                    </a:ext>
                  </a:extLst>
                </a:gridCol>
                <a:gridCol w="614141">
                  <a:extLst>
                    <a:ext uri="{9D8B030D-6E8A-4147-A177-3AD203B41FA5}">
                      <a16:colId xmlns:a16="http://schemas.microsoft.com/office/drawing/2014/main" val="20002"/>
                    </a:ext>
                  </a:extLst>
                </a:gridCol>
                <a:gridCol w="614141">
                  <a:extLst>
                    <a:ext uri="{9D8B030D-6E8A-4147-A177-3AD203B41FA5}">
                      <a16:colId xmlns:a16="http://schemas.microsoft.com/office/drawing/2014/main" val="20003"/>
                    </a:ext>
                  </a:extLst>
                </a:gridCol>
              </a:tblGrid>
              <a:tr h="458364">
                <a:tc rowSpan="4">
                  <a:txBody>
                    <a:bodyPr/>
                    <a:lstStyle/>
                    <a:p>
                      <a:pPr marL="0" algn="ctr" defTabSz="914400" rtl="0" eaLnBrk="1" latinLnBrk="0" hangingPunct="1">
                        <a:lnSpc>
                          <a:spcPct val="107000"/>
                        </a:lnSpc>
                        <a:spcAft>
                          <a:spcPts val="0"/>
                        </a:spcAft>
                      </a:pPr>
                      <a:r>
                        <a:rPr lang="es-MX" sz="1600" b="1" kern="1200" dirty="0">
                          <a:effectLst/>
                        </a:rPr>
                        <a:t> </a:t>
                      </a:r>
                      <a:endParaRPr lang="es-CL" sz="1600" b="1" kern="1200" dirty="0">
                        <a:effectLst/>
                      </a:endParaRPr>
                    </a:p>
                    <a:p>
                      <a:pPr marL="0" algn="ctr" defTabSz="914400" rtl="0" eaLnBrk="1" latinLnBrk="0" hangingPunct="1">
                        <a:lnSpc>
                          <a:spcPct val="107000"/>
                        </a:lnSpc>
                        <a:spcAft>
                          <a:spcPts val="0"/>
                        </a:spcAft>
                      </a:pPr>
                      <a:endParaRPr lang="es-MX" sz="1600" b="1" kern="1200" dirty="0" smtClean="0">
                        <a:effectLst/>
                      </a:endParaRPr>
                    </a:p>
                    <a:p>
                      <a:pPr marL="0" algn="ctr" defTabSz="914400" rtl="0" eaLnBrk="1" latinLnBrk="0" hangingPunct="1">
                        <a:lnSpc>
                          <a:spcPct val="107000"/>
                        </a:lnSpc>
                        <a:spcAft>
                          <a:spcPts val="0"/>
                        </a:spcAft>
                      </a:pPr>
                      <a:r>
                        <a:rPr lang="es-MX" sz="1600" b="1" kern="1200" dirty="0" smtClean="0">
                          <a:effectLst/>
                        </a:rPr>
                        <a:t>PROCEDIMIENTOS </a:t>
                      </a:r>
                      <a:r>
                        <a:rPr lang="es-MX" sz="1600" b="1" kern="1200" dirty="0">
                          <a:effectLst/>
                        </a:rPr>
                        <a:t>REALIZADOS POR ESPECIALISTAS</a:t>
                      </a:r>
                      <a:endParaRPr lang="es-CL" sz="1600" b="1" kern="1200" dirty="0">
                        <a:solidFill>
                          <a:schemeClr val="dk1"/>
                        </a:solidFill>
                        <a:effectLst/>
                        <a:latin typeface="Tw Cen MT"/>
                        <a:ea typeface="Tw Cen MT"/>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MX" sz="1600" b="1" kern="1200" dirty="0">
                          <a:effectLst/>
                        </a:rPr>
                        <a:t>EXAMEN</a:t>
                      </a:r>
                      <a:endParaRPr lang="es-CL" sz="1600" b="1" kern="1200" dirty="0">
                        <a:solidFill>
                          <a:schemeClr val="dk1"/>
                        </a:solidFill>
                        <a:effectLst/>
                        <a:latin typeface="Tw Cen MT"/>
                        <a:ea typeface="Tw Cen MT"/>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MX" sz="1600" b="1" kern="1200" dirty="0">
                          <a:effectLst/>
                        </a:rPr>
                        <a:t>2020</a:t>
                      </a:r>
                      <a:endParaRPr lang="es-CL" sz="1600" b="1" kern="1200" dirty="0">
                        <a:solidFill>
                          <a:schemeClr val="dk1"/>
                        </a:solidFill>
                        <a:effectLst/>
                        <a:latin typeface="Tw Cen MT"/>
                        <a:ea typeface="Tw Cen MT"/>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CL" sz="1600" b="1" kern="1200" dirty="0">
                          <a:effectLst/>
                        </a:rPr>
                        <a:t>2021</a:t>
                      </a:r>
                      <a:endParaRPr lang="es-CL" sz="1600" b="1" kern="1200" dirty="0">
                        <a:solidFill>
                          <a:schemeClr val="dk1"/>
                        </a:solidFill>
                        <a:effectLst/>
                        <a:latin typeface="Tw Cen MT"/>
                        <a:ea typeface="Tw Cen MT"/>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58364">
                <a:tc vMerge="1">
                  <a:txBody>
                    <a:bodyPr/>
                    <a:lstStyle/>
                    <a:p>
                      <a:endParaRPr lang="es-CL"/>
                    </a:p>
                  </a:txBody>
                  <a:tcPr/>
                </a:tc>
                <a:tc>
                  <a:txBody>
                    <a:bodyPr/>
                    <a:lstStyle/>
                    <a:p>
                      <a:pPr marL="0" algn="ctr" defTabSz="914400" rtl="0" eaLnBrk="1" latinLnBrk="0" hangingPunct="1">
                        <a:lnSpc>
                          <a:spcPct val="107000"/>
                        </a:lnSpc>
                        <a:spcAft>
                          <a:spcPts val="0"/>
                        </a:spcAft>
                      </a:pPr>
                      <a:r>
                        <a:rPr lang="es-MX" sz="1600" b="1" kern="1200" dirty="0">
                          <a:effectLst/>
                        </a:rPr>
                        <a:t>Ecografía Obstétrica</a:t>
                      </a:r>
                      <a:endParaRPr lang="es-CL" sz="1600" b="1" kern="1200" dirty="0">
                        <a:solidFill>
                          <a:schemeClr val="dk1"/>
                        </a:solidFill>
                        <a:effectLst/>
                        <a:latin typeface="Tw Cen MT"/>
                        <a:ea typeface="Tw Cen MT"/>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MX" sz="1600" kern="1200" dirty="0">
                          <a:effectLst/>
                        </a:rPr>
                        <a:t>255</a:t>
                      </a:r>
                      <a:endParaRPr lang="es-CL" sz="1600" kern="1200" dirty="0">
                        <a:solidFill>
                          <a:schemeClr val="dk1"/>
                        </a:solidFill>
                        <a:effectLst/>
                        <a:latin typeface="Tw Cen MT"/>
                        <a:ea typeface="Tw Cen MT"/>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CL" sz="1600" kern="1200">
                          <a:effectLst/>
                        </a:rPr>
                        <a:t>258</a:t>
                      </a:r>
                      <a:endParaRPr lang="es-CL" sz="1600" kern="1200">
                        <a:solidFill>
                          <a:schemeClr val="dk1"/>
                        </a:solidFill>
                        <a:effectLst/>
                        <a:latin typeface="Tw Cen MT"/>
                        <a:ea typeface="Tw Cen MT"/>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58364">
                <a:tc vMerge="1">
                  <a:txBody>
                    <a:bodyPr/>
                    <a:lstStyle/>
                    <a:p>
                      <a:endParaRPr lang="es-CL"/>
                    </a:p>
                  </a:txBody>
                  <a:tcPr/>
                </a:tc>
                <a:tc>
                  <a:txBody>
                    <a:bodyPr/>
                    <a:lstStyle/>
                    <a:p>
                      <a:pPr marL="0" algn="ctr" defTabSz="914400" rtl="0" eaLnBrk="1" latinLnBrk="0" hangingPunct="1">
                        <a:lnSpc>
                          <a:spcPct val="107000"/>
                        </a:lnSpc>
                        <a:spcAft>
                          <a:spcPts val="0"/>
                        </a:spcAft>
                      </a:pPr>
                      <a:r>
                        <a:rPr lang="es-MX" sz="1600" b="1" kern="1200" dirty="0">
                          <a:effectLst/>
                        </a:rPr>
                        <a:t>Ecografía Abdominal</a:t>
                      </a:r>
                      <a:endParaRPr lang="es-CL" sz="1600" b="1" kern="1200" dirty="0">
                        <a:solidFill>
                          <a:schemeClr val="dk1"/>
                        </a:solidFill>
                        <a:effectLst/>
                        <a:latin typeface="Tw Cen MT"/>
                        <a:ea typeface="Tw Cen MT"/>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MX" sz="1600" kern="1200" dirty="0">
                          <a:effectLst/>
                        </a:rPr>
                        <a:t>27</a:t>
                      </a:r>
                      <a:endParaRPr lang="es-CL" sz="1600" kern="1200" dirty="0">
                        <a:solidFill>
                          <a:schemeClr val="dk1"/>
                        </a:solidFill>
                        <a:effectLst/>
                        <a:latin typeface="Tw Cen MT"/>
                        <a:ea typeface="Tw Cen MT"/>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CL" sz="1600" kern="1200" dirty="0">
                          <a:effectLst/>
                        </a:rPr>
                        <a:t>56</a:t>
                      </a:r>
                      <a:endParaRPr lang="es-CL" sz="1600" kern="1200" dirty="0">
                        <a:solidFill>
                          <a:schemeClr val="dk1"/>
                        </a:solidFill>
                        <a:effectLst/>
                        <a:latin typeface="Tw Cen MT"/>
                        <a:ea typeface="Tw Cen MT"/>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58364">
                <a:tc vMerge="1">
                  <a:txBody>
                    <a:bodyPr/>
                    <a:lstStyle/>
                    <a:p>
                      <a:endParaRPr lang="es-CL"/>
                    </a:p>
                  </a:txBody>
                  <a:tcPr/>
                </a:tc>
                <a:tc>
                  <a:txBody>
                    <a:bodyPr/>
                    <a:lstStyle/>
                    <a:p>
                      <a:pPr marL="0" algn="ctr" defTabSz="914400" rtl="0" eaLnBrk="1" latinLnBrk="0" hangingPunct="1">
                        <a:lnSpc>
                          <a:spcPct val="107000"/>
                        </a:lnSpc>
                        <a:spcAft>
                          <a:spcPts val="0"/>
                        </a:spcAft>
                      </a:pPr>
                      <a:r>
                        <a:rPr lang="es-MX" sz="1600" b="1" kern="1200" dirty="0">
                          <a:effectLst/>
                        </a:rPr>
                        <a:t>Ecografía </a:t>
                      </a:r>
                      <a:r>
                        <a:rPr lang="es-MX" sz="1600" b="1" kern="1200" dirty="0" err="1">
                          <a:effectLst/>
                        </a:rPr>
                        <a:t>Transvaginal</a:t>
                      </a:r>
                      <a:endParaRPr lang="es-CL" sz="1600" b="1" kern="1200" dirty="0">
                        <a:solidFill>
                          <a:schemeClr val="dk1"/>
                        </a:solidFill>
                        <a:effectLst/>
                        <a:latin typeface="Tw Cen MT"/>
                        <a:ea typeface="Tw Cen MT"/>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MX" sz="1600" kern="1200">
                          <a:effectLst/>
                        </a:rPr>
                        <a:t>54</a:t>
                      </a:r>
                      <a:endParaRPr lang="es-CL" sz="1600" kern="1200">
                        <a:solidFill>
                          <a:schemeClr val="dk1"/>
                        </a:solidFill>
                        <a:effectLst/>
                        <a:latin typeface="Tw Cen MT"/>
                        <a:ea typeface="Tw Cen MT"/>
                        <a:cs typeface="Times New Roman" panose="02020603050405020304" pitchFamily="18" charset="0"/>
                      </a:endParaRPr>
                    </a:p>
                  </a:txBody>
                  <a:tcPr marL="68580" marR="68580" marT="0" marB="0"/>
                </a:tc>
                <a:tc>
                  <a:txBody>
                    <a:bodyPr/>
                    <a:lstStyle/>
                    <a:p>
                      <a:pPr marL="0" algn="ctr" defTabSz="914400" rtl="0" eaLnBrk="1" latinLnBrk="0" hangingPunct="1">
                        <a:lnSpc>
                          <a:spcPct val="107000"/>
                        </a:lnSpc>
                        <a:spcAft>
                          <a:spcPts val="0"/>
                        </a:spcAft>
                      </a:pPr>
                      <a:r>
                        <a:rPr lang="es-CL" sz="1600" kern="1200" dirty="0">
                          <a:effectLst/>
                        </a:rPr>
                        <a:t>29</a:t>
                      </a:r>
                      <a:endParaRPr lang="es-CL" sz="1600" kern="1200" dirty="0">
                        <a:solidFill>
                          <a:schemeClr val="dk1"/>
                        </a:solidFill>
                        <a:effectLst/>
                        <a:latin typeface="Tw Cen MT"/>
                        <a:ea typeface="Tw Cen MT"/>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466566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ítulo 14">
            <a:extLst>
              <a:ext uri="{FF2B5EF4-FFF2-40B4-BE49-F238E27FC236}">
                <a16:creationId xmlns:a16="http://schemas.microsoft.com/office/drawing/2014/main" id="{48F50B0B-2DD7-9447-A6E4-49F585684F79}"/>
              </a:ext>
            </a:extLst>
          </p:cNvPr>
          <p:cNvSpPr>
            <a:spLocks noGrp="1"/>
          </p:cNvSpPr>
          <p:nvPr>
            <p:ph type="title"/>
          </p:nvPr>
        </p:nvSpPr>
        <p:spPr>
          <a:xfrm>
            <a:off x="838200" y="853995"/>
            <a:ext cx="10515600" cy="771679"/>
          </a:xfrm>
        </p:spPr>
        <p:txBody>
          <a:bodyPr>
            <a:normAutofit/>
          </a:bodyPr>
          <a:lstStyle/>
          <a:p>
            <a:r>
              <a:rPr lang="es-CL" sz="4000" b="1" dirty="0" smtClean="0">
                <a:solidFill>
                  <a:schemeClr val="accent5">
                    <a:lumMod val="50000"/>
                  </a:schemeClr>
                </a:solidFill>
                <a:latin typeface="Museo Slab 900" panose="02000000000000000000" pitchFamily="2" charset="77"/>
              </a:rPr>
              <a:t>Datos Demográficos</a:t>
            </a:r>
            <a:endParaRPr lang="es-CL" sz="4000" b="1" dirty="0">
              <a:solidFill>
                <a:schemeClr val="accent5">
                  <a:lumMod val="50000"/>
                </a:schemeClr>
              </a:solidFill>
              <a:latin typeface="Museo Slab 900" panose="02000000000000000000" pitchFamily="2" charset="77"/>
            </a:endParaRPr>
          </a:p>
        </p:txBody>
      </p:sp>
      <p:sp>
        <p:nvSpPr>
          <p:cNvPr id="12" name="Marcador de contenido 2">
            <a:extLst>
              <a:ext uri="{FF2B5EF4-FFF2-40B4-BE49-F238E27FC236}">
                <a16:creationId xmlns:a16="http://schemas.microsoft.com/office/drawing/2014/main" id="{29467BAA-E74F-ED4F-8D86-6EC289388837}"/>
              </a:ext>
            </a:extLst>
          </p:cNvPr>
          <p:cNvSpPr>
            <a:spLocks noGrp="1"/>
          </p:cNvSpPr>
          <p:nvPr/>
        </p:nvSpPr>
        <p:spPr>
          <a:xfrm>
            <a:off x="2842054" y="2370737"/>
            <a:ext cx="4039629" cy="3979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L" sz="1800" b="0" i="0" u="none" strike="noStrike" kern="0" cap="none" spc="0" normalizeH="0" baseline="0" noProof="0" dirty="0">
              <a:ln>
                <a:noFill/>
              </a:ln>
              <a:solidFill>
                <a:srgbClr val="4C6598">
                  <a:lumMod val="75000"/>
                </a:srgbClr>
              </a:solidFill>
              <a:effectLst/>
              <a:uLnTx/>
              <a:uFillTx/>
              <a:latin typeface="gobCL" pitchFamily="2" charset="77"/>
            </a:endParaRPr>
          </a:p>
        </p:txBody>
      </p:sp>
      <p:pic>
        <p:nvPicPr>
          <p:cNvPr id="18" name="Marcador de contenido 9">
            <a:extLst>
              <a:ext uri="{FF2B5EF4-FFF2-40B4-BE49-F238E27FC236}">
                <a16:creationId xmlns:a16="http://schemas.microsoft.com/office/drawing/2014/main" id="{5BE24E5C-3882-4D47-95CE-406680979F5E}"/>
              </a:ext>
            </a:extLst>
          </p:cNvPr>
          <p:cNvPicPr>
            <a:picLocks noChangeAspect="1"/>
          </p:cNvPicPr>
          <p:nvPr/>
        </p:nvPicPr>
        <p:blipFill>
          <a:blip r:embed="rId3"/>
          <a:stretch>
            <a:fillRect/>
          </a:stretch>
        </p:blipFill>
        <p:spPr>
          <a:xfrm>
            <a:off x="838200" y="1748864"/>
            <a:ext cx="744773" cy="199913"/>
          </a:xfrm>
          <a:prstGeom prst="rect">
            <a:avLst/>
          </a:prstGeom>
        </p:spPr>
      </p:pic>
      <p:pic>
        <p:nvPicPr>
          <p:cNvPr id="6" name="Imagen 5"/>
          <p:cNvPicPr>
            <a:picLocks noChangeAspect="1"/>
          </p:cNvPicPr>
          <p:nvPr/>
        </p:nvPicPr>
        <p:blipFill rotWithShape="1">
          <a:blip r:embed="rId4"/>
          <a:srcRect l="61045" t="33216" r="20000" b="29636"/>
          <a:stretch/>
        </p:blipFill>
        <p:spPr>
          <a:xfrm>
            <a:off x="1830991" y="2325904"/>
            <a:ext cx="3676392" cy="4052718"/>
          </a:xfrm>
          <a:prstGeom prst="rect">
            <a:avLst/>
          </a:prstGeom>
        </p:spPr>
      </p:pic>
      <p:sp>
        <p:nvSpPr>
          <p:cNvPr id="7" name="CuadroTexto 6"/>
          <p:cNvSpPr txBox="1"/>
          <p:nvPr/>
        </p:nvSpPr>
        <p:spPr>
          <a:xfrm>
            <a:off x="2352167" y="1888437"/>
            <a:ext cx="3078405" cy="338554"/>
          </a:xfrm>
          <a:prstGeom prst="rect">
            <a:avLst/>
          </a:prstGeom>
          <a:noFill/>
        </p:spPr>
        <p:txBody>
          <a:bodyPr wrap="square" rtlCol="0">
            <a:spAutoFit/>
          </a:bodyPr>
          <a:lstStyle/>
          <a:p>
            <a:pPr algn="ctr"/>
            <a:r>
              <a:rPr lang="es-CL" sz="1600" b="1" dirty="0">
                <a:solidFill>
                  <a:schemeClr val="accent5">
                    <a:lumMod val="50000"/>
                  </a:schemeClr>
                </a:solidFill>
                <a:latin typeface="Museo Slab 900" panose="02000000000000000000" pitchFamily="2" charset="77"/>
                <a:ea typeface="+mj-ea"/>
                <a:cs typeface="+mj-cs"/>
              </a:rPr>
              <a:t>Urbano Rural</a:t>
            </a:r>
          </a:p>
        </p:txBody>
      </p:sp>
      <p:pic>
        <p:nvPicPr>
          <p:cNvPr id="8" name="Imagen 7"/>
          <p:cNvPicPr>
            <a:picLocks noChangeAspect="1"/>
          </p:cNvPicPr>
          <p:nvPr/>
        </p:nvPicPr>
        <p:blipFill rotWithShape="1">
          <a:blip r:embed="rId5"/>
          <a:srcRect l="62388" t="32156" r="20000" b="34146"/>
          <a:stretch/>
        </p:blipFill>
        <p:spPr>
          <a:xfrm>
            <a:off x="5829784" y="2594729"/>
            <a:ext cx="3575713" cy="3848437"/>
          </a:xfrm>
          <a:prstGeom prst="rect">
            <a:avLst/>
          </a:prstGeom>
        </p:spPr>
      </p:pic>
      <p:sp>
        <p:nvSpPr>
          <p:cNvPr id="9" name="CuadroTexto 8"/>
          <p:cNvSpPr txBox="1"/>
          <p:nvPr/>
        </p:nvSpPr>
        <p:spPr>
          <a:xfrm>
            <a:off x="6078437" y="1885848"/>
            <a:ext cx="3078405" cy="338554"/>
          </a:xfrm>
          <a:prstGeom prst="rect">
            <a:avLst/>
          </a:prstGeom>
          <a:noFill/>
        </p:spPr>
        <p:txBody>
          <a:bodyPr wrap="square" rtlCol="0">
            <a:spAutoFit/>
          </a:bodyPr>
          <a:lstStyle/>
          <a:p>
            <a:pPr algn="ctr"/>
            <a:r>
              <a:rPr lang="es-CL" sz="1600" b="1" dirty="0">
                <a:solidFill>
                  <a:schemeClr val="accent5">
                    <a:lumMod val="50000"/>
                  </a:schemeClr>
                </a:solidFill>
                <a:latin typeface="Museo Slab 900" panose="02000000000000000000" pitchFamily="2" charset="77"/>
                <a:ea typeface="+mj-ea"/>
                <a:cs typeface="+mj-cs"/>
              </a:rPr>
              <a:t>Grandes Grupos de Edad</a:t>
            </a:r>
          </a:p>
        </p:txBody>
      </p:sp>
    </p:spTree>
    <p:extLst>
      <p:ext uri="{BB962C8B-B14F-4D97-AF65-F5344CB8AC3E}">
        <p14:creationId xmlns:p14="http://schemas.microsoft.com/office/powerpoint/2010/main" val="1361760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ubtítulo 2"/>
          <p:cNvSpPr>
            <a:spLocks noGrp="1"/>
          </p:cNvSpPr>
          <p:nvPr>
            <p:ph type="subTitle" idx="1"/>
          </p:nvPr>
        </p:nvSpPr>
        <p:spPr>
          <a:xfrm>
            <a:off x="1284301" y="1953636"/>
            <a:ext cx="9623397" cy="1244806"/>
          </a:xfrm>
        </p:spPr>
        <p:txBody>
          <a:bodyPr>
            <a:noAutofit/>
          </a:bodyPr>
          <a:lstStyle/>
          <a:p>
            <a:pPr>
              <a:lnSpc>
                <a:spcPct val="120000"/>
              </a:lnSpc>
              <a:spcBef>
                <a:spcPct val="0"/>
              </a:spcBef>
            </a:pPr>
            <a:r>
              <a:rPr lang="es-ES" sz="4900" b="1" spc="300" dirty="0">
                <a:solidFill>
                  <a:schemeClr val="accent1">
                    <a:lumMod val="75000"/>
                  </a:schemeClr>
                </a:solidFill>
                <a:latin typeface="Museo Slab 700" panose="02000000000000000000" pitchFamily="2" charset="77"/>
                <a:ea typeface="+mj-ea"/>
                <a:cs typeface="+mj-cs"/>
              </a:rPr>
              <a:t>GESTIÓN CLÍNICA</a:t>
            </a:r>
          </a:p>
          <a:p>
            <a:pPr>
              <a:lnSpc>
                <a:spcPct val="120000"/>
              </a:lnSpc>
              <a:spcBef>
                <a:spcPct val="0"/>
              </a:spcBef>
            </a:pPr>
            <a:r>
              <a:rPr lang="es-ES" sz="2800" b="1" spc="300" dirty="0" smtClean="0">
                <a:solidFill>
                  <a:schemeClr val="accent1">
                    <a:lumMod val="75000"/>
                  </a:schemeClr>
                </a:solidFill>
                <a:latin typeface="Museo Slab 700" panose="02000000000000000000" pitchFamily="2" charset="77"/>
                <a:ea typeface="+mj-ea"/>
                <a:cs typeface="+mj-cs"/>
              </a:rPr>
              <a:t>PNI: “Programa Nacional de Inmunizaciones”</a:t>
            </a:r>
            <a:endParaRPr lang="es-ES" sz="2800" b="1" spc="300" dirty="0">
              <a:solidFill>
                <a:schemeClr val="accent1">
                  <a:lumMod val="75000"/>
                </a:schemeClr>
              </a:solidFill>
              <a:latin typeface="Museo Slab 700" panose="02000000000000000000" pitchFamily="2" charset="77"/>
              <a:ea typeface="+mj-ea"/>
              <a:cs typeface="+mj-cs"/>
            </a:endParaRPr>
          </a:p>
        </p:txBody>
      </p:sp>
    </p:spTree>
    <p:extLst>
      <p:ext uri="{BB962C8B-B14F-4D97-AF65-F5344CB8AC3E}">
        <p14:creationId xmlns:p14="http://schemas.microsoft.com/office/powerpoint/2010/main" val="2216275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6" name="Subtítulo 2"/>
          <p:cNvSpPr txBox="1">
            <a:spLocks/>
          </p:cNvSpPr>
          <p:nvPr/>
        </p:nvSpPr>
        <p:spPr>
          <a:xfrm>
            <a:off x="1995429" y="563377"/>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A. </a:t>
            </a:r>
            <a:r>
              <a:rPr lang="es-ES" sz="2400" b="1" dirty="0" smtClean="0">
                <a:solidFill>
                  <a:schemeClr val="accent5">
                    <a:lumMod val="50000"/>
                  </a:schemeClr>
                </a:solidFill>
                <a:latin typeface="Museo Slab 900" panose="02000000000000000000" pitchFamily="2" charset="77"/>
                <a:ea typeface="+mj-ea"/>
                <a:cs typeface="+mj-cs"/>
              </a:rPr>
              <a:t>PNI: COVID-19</a:t>
            </a:r>
            <a:endParaRPr lang="es-ES" sz="2400" b="1" dirty="0">
              <a:solidFill>
                <a:schemeClr val="accent5">
                  <a:lumMod val="50000"/>
                </a:schemeClr>
              </a:solidFill>
              <a:latin typeface="Museo Slab 900" panose="02000000000000000000" pitchFamily="2" charset="77"/>
              <a:ea typeface="+mj-ea"/>
              <a:cs typeface="+mj-cs"/>
            </a:endParaRPr>
          </a:p>
        </p:txBody>
      </p:sp>
      <p:sp>
        <p:nvSpPr>
          <p:cNvPr id="2" name="Rectángulo 1"/>
          <p:cNvSpPr/>
          <p:nvPr/>
        </p:nvSpPr>
        <p:spPr>
          <a:xfrm>
            <a:off x="830316" y="4788181"/>
            <a:ext cx="10699531" cy="646331"/>
          </a:xfrm>
          <a:prstGeom prst="rect">
            <a:avLst/>
          </a:prstGeom>
        </p:spPr>
        <p:txBody>
          <a:bodyPr wrap="square">
            <a:spAutoFit/>
          </a:bodyPr>
          <a:lstStyle/>
          <a:p>
            <a:r>
              <a:rPr lang="es-MX" b="1" dirty="0">
                <a:solidFill>
                  <a:schemeClr val="accent5">
                    <a:lumMod val="50000"/>
                  </a:schemeClr>
                </a:solidFill>
                <a:latin typeface="Museo Slab 900" panose="02000000000000000000" pitchFamily="2" charset="77"/>
                <a:ea typeface="+mj-ea"/>
                <a:cs typeface="+mj-cs"/>
              </a:rPr>
              <a:t>En cuanto a la vacunación contra el SARS-CoV-2 los resultados fueron superiores a los esperados en todos los grupos etarios considerados.</a:t>
            </a:r>
            <a:endParaRPr lang="es-CL" b="1" dirty="0">
              <a:solidFill>
                <a:schemeClr val="accent5">
                  <a:lumMod val="50000"/>
                </a:schemeClr>
              </a:solidFill>
              <a:latin typeface="Museo Slab 900" panose="02000000000000000000" pitchFamily="2" charset="77"/>
              <a:ea typeface="+mj-ea"/>
              <a:cs typeface="+mj-cs"/>
            </a:endParaRPr>
          </a:p>
        </p:txBody>
      </p:sp>
      <p:graphicFrame>
        <p:nvGraphicFramePr>
          <p:cNvPr id="3" name="Tabla 2"/>
          <p:cNvGraphicFramePr>
            <a:graphicFrameLocks noGrp="1"/>
          </p:cNvGraphicFramePr>
          <p:nvPr>
            <p:extLst>
              <p:ext uri="{D42A27DB-BD31-4B8C-83A1-F6EECF244321}">
                <p14:modId xmlns:p14="http://schemas.microsoft.com/office/powerpoint/2010/main" val="1798416566"/>
              </p:ext>
            </p:extLst>
          </p:nvPr>
        </p:nvGraphicFramePr>
        <p:xfrm>
          <a:off x="1702678" y="1397874"/>
          <a:ext cx="7882757" cy="3016469"/>
        </p:xfrm>
        <a:graphic>
          <a:graphicData uri="http://schemas.openxmlformats.org/drawingml/2006/table">
            <a:tbl>
              <a:tblPr>
                <a:tableStyleId>{D113A9D2-9D6B-4929-AA2D-F23B5EE8CBE7}</a:tableStyleId>
              </a:tblPr>
              <a:tblGrid>
                <a:gridCol w="883498">
                  <a:extLst>
                    <a:ext uri="{9D8B030D-6E8A-4147-A177-3AD203B41FA5}">
                      <a16:colId xmlns:a16="http://schemas.microsoft.com/office/drawing/2014/main" val="20000"/>
                    </a:ext>
                  </a:extLst>
                </a:gridCol>
                <a:gridCol w="895990">
                  <a:extLst>
                    <a:ext uri="{9D8B030D-6E8A-4147-A177-3AD203B41FA5}">
                      <a16:colId xmlns:a16="http://schemas.microsoft.com/office/drawing/2014/main" val="20001"/>
                    </a:ext>
                  </a:extLst>
                </a:gridCol>
                <a:gridCol w="895990">
                  <a:extLst>
                    <a:ext uri="{9D8B030D-6E8A-4147-A177-3AD203B41FA5}">
                      <a16:colId xmlns:a16="http://schemas.microsoft.com/office/drawing/2014/main" val="20002"/>
                    </a:ext>
                  </a:extLst>
                </a:gridCol>
                <a:gridCol w="883498">
                  <a:extLst>
                    <a:ext uri="{9D8B030D-6E8A-4147-A177-3AD203B41FA5}">
                      <a16:colId xmlns:a16="http://schemas.microsoft.com/office/drawing/2014/main" val="20003"/>
                    </a:ext>
                  </a:extLst>
                </a:gridCol>
                <a:gridCol w="895990">
                  <a:extLst>
                    <a:ext uri="{9D8B030D-6E8A-4147-A177-3AD203B41FA5}">
                      <a16:colId xmlns:a16="http://schemas.microsoft.com/office/drawing/2014/main" val="20004"/>
                    </a:ext>
                  </a:extLst>
                </a:gridCol>
                <a:gridCol w="895990">
                  <a:extLst>
                    <a:ext uri="{9D8B030D-6E8A-4147-A177-3AD203B41FA5}">
                      <a16:colId xmlns:a16="http://schemas.microsoft.com/office/drawing/2014/main" val="20005"/>
                    </a:ext>
                  </a:extLst>
                </a:gridCol>
                <a:gridCol w="895990">
                  <a:extLst>
                    <a:ext uri="{9D8B030D-6E8A-4147-A177-3AD203B41FA5}">
                      <a16:colId xmlns:a16="http://schemas.microsoft.com/office/drawing/2014/main" val="20006"/>
                    </a:ext>
                  </a:extLst>
                </a:gridCol>
                <a:gridCol w="779086">
                  <a:extLst>
                    <a:ext uri="{9D8B030D-6E8A-4147-A177-3AD203B41FA5}">
                      <a16:colId xmlns:a16="http://schemas.microsoft.com/office/drawing/2014/main" val="20007"/>
                    </a:ext>
                  </a:extLst>
                </a:gridCol>
                <a:gridCol w="856725">
                  <a:extLst>
                    <a:ext uri="{9D8B030D-6E8A-4147-A177-3AD203B41FA5}">
                      <a16:colId xmlns:a16="http://schemas.microsoft.com/office/drawing/2014/main" val="20008"/>
                    </a:ext>
                  </a:extLst>
                </a:gridCol>
              </a:tblGrid>
              <a:tr h="763344">
                <a:tc>
                  <a:txBody>
                    <a:bodyPr/>
                    <a:lstStyle/>
                    <a:p>
                      <a:pPr marL="0" algn="ctr" defTabSz="914400" rtl="0" eaLnBrk="1" latinLnBrk="0" hangingPunct="1">
                        <a:lnSpc>
                          <a:spcPct val="107000"/>
                        </a:lnSpc>
                        <a:spcAft>
                          <a:spcPts val="0"/>
                        </a:spcAft>
                      </a:pPr>
                      <a:r>
                        <a:rPr lang="es-MX" sz="1600" b="1" kern="1200" dirty="0">
                          <a:effectLst/>
                        </a:rPr>
                        <a:t>06-11 AÑOS</a:t>
                      </a:r>
                      <a:endParaRPr lang="es-CL" sz="1600" b="1" kern="1200" dirty="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b="1" kern="1200" dirty="0">
                          <a:effectLst/>
                        </a:rPr>
                        <a:t>12-17 AÑOS</a:t>
                      </a:r>
                      <a:endParaRPr lang="es-CL" sz="1600" b="1" kern="1200" dirty="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b="1" kern="1200">
                          <a:effectLst/>
                        </a:rPr>
                        <a:t>18-39 AÑOS</a:t>
                      </a:r>
                      <a:endParaRPr lang="es-CL" sz="1600" b="1"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b="1" kern="1200">
                          <a:effectLst/>
                        </a:rPr>
                        <a:t>40-49 AÑOS</a:t>
                      </a:r>
                      <a:endParaRPr lang="es-CL" sz="1600" b="1"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b="1" kern="1200">
                          <a:effectLst/>
                        </a:rPr>
                        <a:t>50-59 AÑOS</a:t>
                      </a:r>
                      <a:endParaRPr lang="es-CL" sz="1600" b="1"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b="1" kern="1200">
                          <a:effectLst/>
                        </a:rPr>
                        <a:t>60-69 AÑOS</a:t>
                      </a:r>
                      <a:endParaRPr lang="es-CL" sz="1600" b="1"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b="1" kern="1200">
                          <a:effectLst/>
                        </a:rPr>
                        <a:t>70-79 AÑOS</a:t>
                      </a:r>
                      <a:endParaRPr lang="es-CL" sz="1600" b="1"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b="1" kern="1200">
                          <a:effectLst/>
                        </a:rPr>
                        <a:t>80 Y MAS</a:t>
                      </a:r>
                      <a:endParaRPr lang="es-CL" sz="1600" b="1"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b="1" kern="1200" dirty="0">
                          <a:effectLst/>
                        </a:rPr>
                        <a:t>TOTAL</a:t>
                      </a:r>
                      <a:endParaRPr lang="es-CL" sz="1600" b="1" kern="1200" dirty="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0625">
                <a:tc>
                  <a:txBody>
                    <a:bodyPr/>
                    <a:lstStyle/>
                    <a:p>
                      <a:pPr marL="0" algn="ctr" defTabSz="914400" rtl="0" eaLnBrk="1" latinLnBrk="0" hangingPunct="1">
                        <a:lnSpc>
                          <a:spcPct val="107000"/>
                        </a:lnSpc>
                        <a:spcAft>
                          <a:spcPts val="0"/>
                        </a:spcAft>
                      </a:pPr>
                      <a:r>
                        <a:rPr lang="es-MX" sz="1600" kern="1200">
                          <a:effectLst/>
                        </a:rPr>
                        <a:t>190</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171</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dirty="0">
                          <a:effectLst/>
                        </a:rPr>
                        <a:t>695</a:t>
                      </a:r>
                      <a:endParaRPr lang="es-CL" sz="1600" kern="1200" dirty="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322</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319</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273</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168</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94</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2232</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0625">
                <a:tc gridSpan="9">
                  <a:txBody>
                    <a:bodyPr/>
                    <a:lstStyle/>
                    <a:p>
                      <a:pPr marL="0" algn="ctr" defTabSz="914400" rtl="0" eaLnBrk="1" latinLnBrk="0" hangingPunct="1">
                        <a:lnSpc>
                          <a:spcPct val="107000"/>
                        </a:lnSpc>
                        <a:spcAft>
                          <a:spcPts val="0"/>
                        </a:spcAft>
                      </a:pPr>
                      <a:r>
                        <a:rPr lang="es-MX" sz="1600" b="1" kern="1200" dirty="0">
                          <a:effectLst/>
                        </a:rPr>
                        <a:t>Población inmunizada con esquema completo</a:t>
                      </a:r>
                      <a:endParaRPr lang="es-CL" sz="1600" b="1" kern="1200" dirty="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2"/>
                  </a:ext>
                </a:extLst>
              </a:tr>
              <a:tr h="450625">
                <a:tc>
                  <a:txBody>
                    <a:bodyPr/>
                    <a:lstStyle/>
                    <a:p>
                      <a:pPr marL="0" algn="ctr" defTabSz="914400" rtl="0" eaLnBrk="1" latinLnBrk="0" hangingPunct="1">
                        <a:lnSpc>
                          <a:spcPct val="107000"/>
                        </a:lnSpc>
                        <a:spcAft>
                          <a:spcPts val="0"/>
                        </a:spcAft>
                      </a:pPr>
                      <a:r>
                        <a:rPr lang="es-MX" sz="1600" kern="1200">
                          <a:effectLst/>
                        </a:rPr>
                        <a:t>298</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294</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1212</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431</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504</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412</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dirty="0">
                          <a:effectLst/>
                        </a:rPr>
                        <a:t>221</a:t>
                      </a:r>
                      <a:endParaRPr lang="es-CL" sz="1600" kern="1200" dirty="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dirty="0">
                          <a:effectLst/>
                        </a:rPr>
                        <a:t>101</a:t>
                      </a:r>
                      <a:endParaRPr lang="es-CL" sz="1600" kern="1200" dirty="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dirty="0">
                          <a:effectLst/>
                        </a:rPr>
                        <a:t>3473</a:t>
                      </a:r>
                      <a:endParaRPr lang="es-CL" sz="1600" kern="1200" dirty="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0625">
                <a:tc gridSpan="9">
                  <a:txBody>
                    <a:bodyPr/>
                    <a:lstStyle/>
                    <a:p>
                      <a:pPr marL="0" algn="ctr" defTabSz="914400" rtl="0" eaLnBrk="1" latinLnBrk="0" hangingPunct="1">
                        <a:lnSpc>
                          <a:spcPct val="107000"/>
                        </a:lnSpc>
                        <a:spcAft>
                          <a:spcPts val="0"/>
                        </a:spcAft>
                      </a:pPr>
                      <a:r>
                        <a:rPr lang="es-MX" sz="1600" b="1" kern="1200" dirty="0">
                          <a:effectLst/>
                        </a:rPr>
                        <a:t>Porcentaje de cobertura</a:t>
                      </a:r>
                      <a:endParaRPr lang="es-CL" sz="1600" b="1" kern="1200" dirty="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4"/>
                  </a:ext>
                </a:extLst>
              </a:tr>
              <a:tr h="450625">
                <a:tc>
                  <a:txBody>
                    <a:bodyPr/>
                    <a:lstStyle/>
                    <a:p>
                      <a:pPr marL="0" algn="ctr" defTabSz="914400" rtl="0" eaLnBrk="1" latinLnBrk="0" hangingPunct="1">
                        <a:lnSpc>
                          <a:spcPct val="107000"/>
                        </a:lnSpc>
                        <a:spcAft>
                          <a:spcPts val="0"/>
                        </a:spcAft>
                      </a:pPr>
                      <a:r>
                        <a:rPr lang="es-MX" sz="1600" kern="1200" dirty="0">
                          <a:effectLst/>
                        </a:rPr>
                        <a:t>156%</a:t>
                      </a:r>
                      <a:endParaRPr lang="es-CL" sz="1600" kern="1200" dirty="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172%</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174%</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134%</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158%</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150%</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131%</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a:effectLst/>
                        </a:rPr>
                        <a:t>107%</a:t>
                      </a:r>
                      <a:endParaRPr lang="es-CL" sz="1600" kern="120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dirty="0">
                          <a:effectLst/>
                        </a:rPr>
                        <a:t>155,6%</a:t>
                      </a:r>
                      <a:endParaRPr lang="es-CL" sz="1600" kern="1200" dirty="0">
                        <a:solidFill>
                          <a:schemeClr val="dk1"/>
                        </a:solidFill>
                        <a:effectLst/>
                        <a:latin typeface="Tw Cen MT"/>
                        <a:ea typeface="Tw Cen MT"/>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26888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6" name="Subtítulo 2"/>
          <p:cNvSpPr txBox="1">
            <a:spLocks/>
          </p:cNvSpPr>
          <p:nvPr/>
        </p:nvSpPr>
        <p:spPr>
          <a:xfrm>
            <a:off x="1995429" y="563377"/>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smtClean="0">
                <a:solidFill>
                  <a:schemeClr val="accent5">
                    <a:lumMod val="50000"/>
                  </a:schemeClr>
                </a:solidFill>
                <a:latin typeface="Museo Slab 900" panose="02000000000000000000" pitchFamily="2" charset="77"/>
                <a:ea typeface="+mj-ea"/>
                <a:cs typeface="+mj-cs"/>
              </a:rPr>
              <a:t>B. PNI: INFLUENZA</a:t>
            </a:r>
            <a:endParaRPr lang="es-ES" sz="2400" b="1" dirty="0">
              <a:solidFill>
                <a:schemeClr val="accent5">
                  <a:lumMod val="50000"/>
                </a:schemeClr>
              </a:solidFill>
              <a:latin typeface="Museo Slab 900" panose="02000000000000000000" pitchFamily="2" charset="77"/>
              <a:ea typeface="+mj-ea"/>
              <a:cs typeface="+mj-cs"/>
            </a:endParaRPr>
          </a:p>
        </p:txBody>
      </p:sp>
      <p:sp>
        <p:nvSpPr>
          <p:cNvPr id="2" name="Rectángulo 1"/>
          <p:cNvSpPr/>
          <p:nvPr/>
        </p:nvSpPr>
        <p:spPr>
          <a:xfrm>
            <a:off x="830316" y="4788181"/>
            <a:ext cx="10699531" cy="923330"/>
          </a:xfrm>
          <a:prstGeom prst="rect">
            <a:avLst/>
          </a:prstGeom>
        </p:spPr>
        <p:txBody>
          <a:bodyPr wrap="square">
            <a:spAutoFit/>
          </a:bodyPr>
          <a:lstStyle/>
          <a:p>
            <a:r>
              <a:rPr lang="es-MX" b="1" dirty="0">
                <a:solidFill>
                  <a:schemeClr val="accent5">
                    <a:lumMod val="50000"/>
                  </a:schemeClr>
                </a:solidFill>
                <a:latin typeface="Museo Slab 900" panose="02000000000000000000" pitchFamily="2" charset="77"/>
                <a:ea typeface="+mj-ea"/>
                <a:cs typeface="+mj-cs"/>
              </a:rPr>
              <a:t>En lo correspondiente a la vacunación contra la Influenza 2021, se asignó una población total de 1779 personas, alcanzando una cobertura de vacunación del 92.6%. En cuanto a funcionarios públicos, dicha cobertura alcanzó el 100%. </a:t>
            </a:r>
            <a:endParaRPr lang="es-CL" b="1" dirty="0">
              <a:solidFill>
                <a:schemeClr val="accent5">
                  <a:lumMod val="50000"/>
                </a:schemeClr>
              </a:solidFill>
              <a:latin typeface="Museo Slab 900" panose="02000000000000000000" pitchFamily="2" charset="77"/>
              <a:ea typeface="+mj-ea"/>
              <a:cs typeface="+mj-cs"/>
            </a:endParaRPr>
          </a:p>
        </p:txBody>
      </p:sp>
      <p:graphicFrame>
        <p:nvGraphicFramePr>
          <p:cNvPr id="4" name="Tabla 3"/>
          <p:cNvGraphicFramePr>
            <a:graphicFrameLocks noGrp="1"/>
          </p:cNvGraphicFramePr>
          <p:nvPr>
            <p:extLst>
              <p:ext uri="{D42A27DB-BD31-4B8C-83A1-F6EECF244321}">
                <p14:modId xmlns:p14="http://schemas.microsoft.com/office/powerpoint/2010/main" val="1403321440"/>
              </p:ext>
            </p:extLst>
          </p:nvPr>
        </p:nvGraphicFramePr>
        <p:xfrm>
          <a:off x="2513121" y="1776248"/>
          <a:ext cx="6536286" cy="1807779"/>
        </p:xfrm>
        <a:graphic>
          <a:graphicData uri="http://schemas.openxmlformats.org/drawingml/2006/table">
            <a:tbl>
              <a:tblPr bandRow="1">
                <a:tableStyleId>{125E5076-3810-47DD-B79F-674D7AD40C01}</a:tableStyleId>
              </a:tblPr>
              <a:tblGrid>
                <a:gridCol w="3271845">
                  <a:extLst>
                    <a:ext uri="{9D8B030D-6E8A-4147-A177-3AD203B41FA5}">
                      <a16:colId xmlns:a16="http://schemas.microsoft.com/office/drawing/2014/main" val="20000"/>
                    </a:ext>
                  </a:extLst>
                </a:gridCol>
                <a:gridCol w="3264441">
                  <a:extLst>
                    <a:ext uri="{9D8B030D-6E8A-4147-A177-3AD203B41FA5}">
                      <a16:colId xmlns:a16="http://schemas.microsoft.com/office/drawing/2014/main" val="20001"/>
                    </a:ext>
                  </a:extLst>
                </a:gridCol>
              </a:tblGrid>
              <a:tr h="602593">
                <a:tc gridSpan="2">
                  <a:txBody>
                    <a:bodyPr/>
                    <a:lstStyle/>
                    <a:p>
                      <a:pPr marL="0" algn="ctr" defTabSz="914400" rtl="0" eaLnBrk="1" latinLnBrk="0" hangingPunct="1">
                        <a:lnSpc>
                          <a:spcPct val="107000"/>
                        </a:lnSpc>
                        <a:spcAft>
                          <a:spcPts val="0"/>
                        </a:spcAft>
                      </a:pPr>
                      <a:r>
                        <a:rPr lang="es-MX" sz="1600" kern="1200" dirty="0">
                          <a:effectLst/>
                        </a:rPr>
                        <a:t>VACUNACIÓN INFLUENZA</a:t>
                      </a:r>
                      <a:endParaRPr lang="es-CL" sz="1600" b="1"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extLst>
                  <a:ext uri="{0D108BD9-81ED-4DB2-BD59-A6C34878D82A}">
                    <a16:rowId xmlns:a16="http://schemas.microsoft.com/office/drawing/2014/main" val="10000"/>
                  </a:ext>
                </a:extLst>
              </a:tr>
              <a:tr h="602593">
                <a:tc>
                  <a:txBody>
                    <a:bodyPr/>
                    <a:lstStyle/>
                    <a:p>
                      <a:pPr marL="0" algn="ctr" defTabSz="914400" rtl="0" eaLnBrk="1" latinLnBrk="0" hangingPunct="1">
                        <a:lnSpc>
                          <a:spcPct val="107000"/>
                        </a:lnSpc>
                        <a:spcAft>
                          <a:spcPts val="0"/>
                        </a:spcAft>
                      </a:pPr>
                      <a:r>
                        <a:rPr lang="es-MX" sz="1600" kern="1200">
                          <a:effectLst/>
                        </a:rPr>
                        <a:t>POBLACIÓN ASIGNADA</a:t>
                      </a:r>
                      <a:endParaRPr lang="es-CL" sz="1600" b="1" kern="120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dirty="0">
                          <a:effectLst/>
                        </a:rPr>
                        <a:t>1.779</a:t>
                      </a:r>
                      <a:endParaRPr lang="es-CL" sz="16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02593">
                <a:tc>
                  <a:txBody>
                    <a:bodyPr/>
                    <a:lstStyle/>
                    <a:p>
                      <a:pPr marL="0" algn="ctr" defTabSz="914400" rtl="0" eaLnBrk="1" latinLnBrk="0" hangingPunct="1">
                        <a:lnSpc>
                          <a:spcPct val="107000"/>
                        </a:lnSpc>
                        <a:spcAft>
                          <a:spcPts val="0"/>
                        </a:spcAft>
                      </a:pPr>
                      <a:r>
                        <a:rPr lang="es-MX" sz="1600" kern="1200" dirty="0">
                          <a:effectLst/>
                        </a:rPr>
                        <a:t>COBERTURA VACUNACIÓN</a:t>
                      </a:r>
                      <a:endParaRPr lang="es-CL" sz="1600" b="1"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s-MX" sz="1600" kern="1200" dirty="0" smtClean="0">
                          <a:effectLst/>
                        </a:rPr>
                        <a:t>1.647</a:t>
                      </a:r>
                      <a:endParaRPr lang="es-CL" sz="1600" kern="1200" dirty="0">
                        <a:solidFill>
                          <a:schemeClr val="dk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9235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ubtítulo 2"/>
          <p:cNvSpPr>
            <a:spLocks noGrp="1"/>
          </p:cNvSpPr>
          <p:nvPr>
            <p:ph type="subTitle" idx="1"/>
          </p:nvPr>
        </p:nvSpPr>
        <p:spPr>
          <a:xfrm>
            <a:off x="1284301" y="1953636"/>
            <a:ext cx="9623397" cy="1244806"/>
          </a:xfrm>
        </p:spPr>
        <p:txBody>
          <a:bodyPr>
            <a:noAutofit/>
          </a:bodyPr>
          <a:lstStyle/>
          <a:p>
            <a:pPr>
              <a:lnSpc>
                <a:spcPct val="120000"/>
              </a:lnSpc>
              <a:spcBef>
                <a:spcPct val="0"/>
              </a:spcBef>
            </a:pPr>
            <a:r>
              <a:rPr lang="es-ES" sz="4900" b="1" spc="300" dirty="0" smtClean="0">
                <a:solidFill>
                  <a:schemeClr val="accent1">
                    <a:lumMod val="75000"/>
                  </a:schemeClr>
                </a:solidFill>
                <a:latin typeface="Museo Slab 700" panose="02000000000000000000" pitchFamily="2" charset="77"/>
                <a:ea typeface="+mj-ea"/>
                <a:cs typeface="+mj-cs"/>
              </a:rPr>
              <a:t>OIRS</a:t>
            </a:r>
            <a:endParaRPr lang="es-ES" sz="4900" b="1" spc="300" dirty="0">
              <a:solidFill>
                <a:schemeClr val="accent1">
                  <a:lumMod val="75000"/>
                </a:schemeClr>
              </a:solidFill>
              <a:latin typeface="Museo Slab 700" panose="02000000000000000000" pitchFamily="2" charset="77"/>
              <a:ea typeface="+mj-ea"/>
              <a:cs typeface="+mj-cs"/>
            </a:endParaRPr>
          </a:p>
          <a:p>
            <a:pPr>
              <a:lnSpc>
                <a:spcPct val="120000"/>
              </a:lnSpc>
              <a:spcBef>
                <a:spcPct val="0"/>
              </a:spcBef>
            </a:pPr>
            <a:r>
              <a:rPr lang="es-ES" sz="2800" b="1" spc="300" dirty="0" smtClean="0">
                <a:solidFill>
                  <a:schemeClr val="accent1">
                    <a:lumMod val="75000"/>
                  </a:schemeClr>
                </a:solidFill>
                <a:latin typeface="Museo Slab 700" panose="02000000000000000000" pitchFamily="2" charset="77"/>
                <a:ea typeface="+mj-ea"/>
                <a:cs typeface="+mj-cs"/>
              </a:rPr>
              <a:t>“OFICINA DE INFORMACIONES, RECLAMOS Y SUGERENCIAS”</a:t>
            </a:r>
            <a:endParaRPr lang="es-ES" sz="2800" b="1" spc="300" dirty="0">
              <a:solidFill>
                <a:schemeClr val="accent1">
                  <a:lumMod val="75000"/>
                </a:schemeClr>
              </a:solidFill>
              <a:latin typeface="Museo Slab 700" panose="02000000000000000000" pitchFamily="2" charset="77"/>
              <a:ea typeface="+mj-ea"/>
              <a:cs typeface="+mj-cs"/>
            </a:endParaRPr>
          </a:p>
        </p:txBody>
      </p:sp>
    </p:spTree>
    <p:extLst>
      <p:ext uri="{BB962C8B-B14F-4D97-AF65-F5344CB8AC3E}">
        <p14:creationId xmlns:p14="http://schemas.microsoft.com/office/powerpoint/2010/main" val="38842973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15" name="Subtítulo 2"/>
          <p:cNvSpPr txBox="1">
            <a:spLocks/>
          </p:cNvSpPr>
          <p:nvPr/>
        </p:nvSpPr>
        <p:spPr>
          <a:xfrm>
            <a:off x="1995429" y="268730"/>
            <a:ext cx="8576516" cy="54670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A. Solicitudes Ciudadanas Recepcionadas</a:t>
            </a:r>
          </a:p>
        </p:txBody>
      </p:sp>
      <p:sp>
        <p:nvSpPr>
          <p:cNvPr id="8" name="Rectángulo redondeado 7"/>
          <p:cNvSpPr/>
          <p:nvPr/>
        </p:nvSpPr>
        <p:spPr>
          <a:xfrm>
            <a:off x="283780" y="5628642"/>
            <a:ext cx="10762594" cy="934872"/>
          </a:xfrm>
          <a:prstGeom prst="roundRect">
            <a:avLst>
              <a:gd name="adj" fmla="val 43452"/>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s-MX" sz="1200" b="1" dirty="0">
                <a:solidFill>
                  <a:schemeClr val="accent5">
                    <a:lumMod val="50000"/>
                  </a:schemeClr>
                </a:solidFill>
                <a:latin typeface="Museo Slab 900" panose="02000000000000000000" pitchFamily="2" charset="77"/>
                <a:ea typeface="+mj-ea"/>
                <a:cs typeface="+mj-cs"/>
              </a:rPr>
              <a:t>De las solicitudes ciudadanas </a:t>
            </a:r>
            <a:r>
              <a:rPr lang="es-MX" sz="1200" b="1" dirty="0" err="1">
                <a:solidFill>
                  <a:schemeClr val="accent5">
                    <a:lumMod val="50000"/>
                  </a:schemeClr>
                </a:solidFill>
                <a:latin typeface="Museo Slab 900" panose="02000000000000000000" pitchFamily="2" charset="77"/>
                <a:ea typeface="+mj-ea"/>
                <a:cs typeface="+mj-cs"/>
              </a:rPr>
              <a:t>recepcionadas</a:t>
            </a:r>
            <a:r>
              <a:rPr lang="es-MX" sz="1200" b="1" dirty="0">
                <a:solidFill>
                  <a:schemeClr val="accent5">
                    <a:lumMod val="50000"/>
                  </a:schemeClr>
                </a:solidFill>
                <a:latin typeface="Museo Slab 900" panose="02000000000000000000" pitchFamily="2" charset="77"/>
                <a:ea typeface="+mj-ea"/>
                <a:cs typeface="+mj-cs"/>
              </a:rPr>
              <a:t> durante el año 2021, se observa un incremento del </a:t>
            </a:r>
            <a:r>
              <a:rPr lang="es-MX" sz="1200" b="1" dirty="0" smtClean="0">
                <a:solidFill>
                  <a:schemeClr val="accent5">
                    <a:lumMod val="50000"/>
                  </a:schemeClr>
                </a:solidFill>
                <a:latin typeface="Museo Slab 900" panose="02000000000000000000" pitchFamily="2" charset="77"/>
                <a:ea typeface="+mj-ea"/>
                <a:cs typeface="+mj-cs"/>
              </a:rPr>
              <a:t>14,7% </a:t>
            </a:r>
            <a:r>
              <a:rPr lang="es-MX" sz="1200" b="1" dirty="0">
                <a:solidFill>
                  <a:schemeClr val="accent5">
                    <a:lumMod val="50000"/>
                  </a:schemeClr>
                </a:solidFill>
                <a:latin typeface="Museo Slab 900" panose="02000000000000000000" pitchFamily="2" charset="77"/>
                <a:ea typeface="+mj-ea"/>
                <a:cs typeface="+mj-cs"/>
              </a:rPr>
              <a:t>en reclamos, en relación a lo observado en el año 2020. Mientras que las felicitaciones se observa una disminución del 44% en comparación al año 2020, igual escenario en lo que respecta a sugerencias que se observa una disminución del 67%. En cuanto a las solicitudes por ley de transparencia, estas se mantuvieron.  </a:t>
            </a:r>
            <a:endParaRPr lang="es-CL" sz="1200" b="1" dirty="0">
              <a:solidFill>
                <a:schemeClr val="accent5">
                  <a:lumMod val="50000"/>
                </a:schemeClr>
              </a:solidFill>
              <a:latin typeface="Museo Slab 900" panose="02000000000000000000" pitchFamily="2" charset="77"/>
              <a:ea typeface="+mj-ea"/>
              <a:cs typeface="+mj-cs"/>
            </a:endParaRPr>
          </a:p>
        </p:txBody>
      </p:sp>
      <p:graphicFrame>
        <p:nvGraphicFramePr>
          <p:cNvPr id="9" name="Gráfico 8"/>
          <p:cNvGraphicFramePr/>
          <p:nvPr>
            <p:extLst>
              <p:ext uri="{D42A27DB-BD31-4B8C-83A1-F6EECF244321}">
                <p14:modId xmlns:p14="http://schemas.microsoft.com/office/powerpoint/2010/main" val="1821630101"/>
              </p:ext>
            </p:extLst>
          </p:nvPr>
        </p:nvGraphicFramePr>
        <p:xfrm>
          <a:off x="1646830" y="569378"/>
          <a:ext cx="8925115" cy="52219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60569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15" name="Subtítulo 2"/>
          <p:cNvSpPr txBox="1">
            <a:spLocks/>
          </p:cNvSpPr>
          <p:nvPr/>
        </p:nvSpPr>
        <p:spPr>
          <a:xfrm>
            <a:off x="1837900" y="95534"/>
            <a:ext cx="6755641" cy="71990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B. Tipificación de Reclamos. </a:t>
            </a:r>
          </a:p>
          <a:p>
            <a:pPr algn="l"/>
            <a:r>
              <a:rPr lang="es-ES" sz="2400" b="1" dirty="0">
                <a:solidFill>
                  <a:schemeClr val="accent5">
                    <a:lumMod val="50000"/>
                  </a:schemeClr>
                </a:solidFill>
                <a:latin typeface="Museo Slab 900" panose="02000000000000000000" pitchFamily="2" charset="77"/>
                <a:ea typeface="+mj-ea"/>
                <a:cs typeface="+mj-cs"/>
              </a:rPr>
              <a:t>TOTAL = </a:t>
            </a:r>
            <a:r>
              <a:rPr lang="es-ES" sz="2400" b="1" dirty="0" smtClean="0">
                <a:solidFill>
                  <a:schemeClr val="accent5">
                    <a:lumMod val="50000"/>
                  </a:schemeClr>
                </a:solidFill>
                <a:latin typeface="Museo Slab 900" panose="02000000000000000000" pitchFamily="2" charset="77"/>
                <a:ea typeface="+mj-ea"/>
                <a:cs typeface="+mj-cs"/>
              </a:rPr>
              <a:t>39</a:t>
            </a:r>
            <a:endParaRPr lang="es-ES" sz="2400" b="1" dirty="0">
              <a:solidFill>
                <a:schemeClr val="accent5">
                  <a:lumMod val="50000"/>
                </a:schemeClr>
              </a:solidFill>
              <a:latin typeface="Museo Slab 900" panose="02000000000000000000" pitchFamily="2" charset="77"/>
              <a:ea typeface="+mj-ea"/>
              <a:cs typeface="+mj-cs"/>
            </a:endParaRPr>
          </a:p>
        </p:txBody>
      </p:sp>
      <p:graphicFrame>
        <p:nvGraphicFramePr>
          <p:cNvPr id="9" name="Gráfico 8"/>
          <p:cNvGraphicFramePr/>
          <p:nvPr>
            <p:extLst>
              <p:ext uri="{D42A27DB-BD31-4B8C-83A1-F6EECF244321}">
                <p14:modId xmlns:p14="http://schemas.microsoft.com/office/powerpoint/2010/main" val="485963365"/>
              </p:ext>
            </p:extLst>
          </p:nvPr>
        </p:nvGraphicFramePr>
        <p:xfrm>
          <a:off x="1646830" y="815436"/>
          <a:ext cx="8925115" cy="5098670"/>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ángulo 1"/>
          <p:cNvSpPr/>
          <p:nvPr/>
        </p:nvSpPr>
        <p:spPr>
          <a:xfrm>
            <a:off x="73572" y="5914106"/>
            <a:ext cx="10897766" cy="882806"/>
          </a:xfrm>
          <a:prstGeom prst="rect">
            <a:avLst/>
          </a:prstGeom>
        </p:spPr>
        <p:txBody>
          <a:bodyPr wrap="square">
            <a:spAutoFit/>
          </a:bodyPr>
          <a:lstStyle/>
          <a:p>
            <a:pPr marL="457200" indent="441960" algn="just">
              <a:lnSpc>
                <a:spcPct val="107000"/>
              </a:lnSpc>
              <a:spcAft>
                <a:spcPts val="800"/>
              </a:spcAft>
            </a:pPr>
            <a:r>
              <a:rPr lang="es-CL" sz="1200" b="1" dirty="0">
                <a:solidFill>
                  <a:schemeClr val="accent5">
                    <a:lumMod val="50000"/>
                  </a:schemeClr>
                </a:solidFill>
                <a:latin typeface="Museo Slab 900" panose="02000000000000000000" pitchFamily="2" charset="77"/>
                <a:ea typeface="+mj-ea"/>
                <a:cs typeface="+mj-cs"/>
              </a:rPr>
              <a:t>En cuanto a la tipificación de reclamos generados, se aprecia un incremento considerable del 175% en lo que respecta a reclamos por trato,  en relación al restante de los reclamos, se observa una tendencia al incremento. Del total de reclamos por tipología analizados (6) sólo dos de ellos presentan una disminución en comparación al año 2020.</a:t>
            </a:r>
          </a:p>
        </p:txBody>
      </p:sp>
    </p:spTree>
    <p:extLst>
      <p:ext uri="{BB962C8B-B14F-4D97-AF65-F5344CB8AC3E}">
        <p14:creationId xmlns:p14="http://schemas.microsoft.com/office/powerpoint/2010/main" val="1788024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ubtítulo 2"/>
          <p:cNvSpPr>
            <a:spLocks noGrp="1"/>
          </p:cNvSpPr>
          <p:nvPr>
            <p:ph type="subTitle" idx="1"/>
          </p:nvPr>
        </p:nvSpPr>
        <p:spPr>
          <a:xfrm>
            <a:off x="1284301" y="1953636"/>
            <a:ext cx="9623397" cy="1244806"/>
          </a:xfrm>
        </p:spPr>
        <p:txBody>
          <a:bodyPr>
            <a:noAutofit/>
          </a:bodyPr>
          <a:lstStyle/>
          <a:p>
            <a:pPr>
              <a:lnSpc>
                <a:spcPct val="120000"/>
              </a:lnSpc>
              <a:spcBef>
                <a:spcPct val="0"/>
              </a:spcBef>
            </a:pPr>
            <a:r>
              <a:rPr lang="es-ES" sz="4900" b="1" spc="300" dirty="0" smtClean="0">
                <a:solidFill>
                  <a:schemeClr val="accent1">
                    <a:lumMod val="75000"/>
                  </a:schemeClr>
                </a:solidFill>
                <a:latin typeface="Museo Slab 700" panose="02000000000000000000" pitchFamily="2" charset="77"/>
                <a:ea typeface="+mj-ea"/>
                <a:cs typeface="+mj-cs"/>
              </a:rPr>
              <a:t>Gestión Financiera</a:t>
            </a:r>
            <a:endParaRPr lang="es-ES" sz="2800" b="1" spc="300" dirty="0">
              <a:solidFill>
                <a:schemeClr val="accent1">
                  <a:lumMod val="75000"/>
                </a:schemeClr>
              </a:solidFill>
              <a:latin typeface="Museo Slab 700" panose="02000000000000000000" pitchFamily="2" charset="77"/>
              <a:ea typeface="+mj-ea"/>
              <a:cs typeface="+mj-cs"/>
            </a:endParaRPr>
          </a:p>
        </p:txBody>
      </p:sp>
    </p:spTree>
    <p:extLst>
      <p:ext uri="{BB962C8B-B14F-4D97-AF65-F5344CB8AC3E}">
        <p14:creationId xmlns:p14="http://schemas.microsoft.com/office/powerpoint/2010/main" val="3838843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ubtítulo 2"/>
          <p:cNvSpPr txBox="1">
            <a:spLocks/>
          </p:cNvSpPr>
          <p:nvPr/>
        </p:nvSpPr>
        <p:spPr>
          <a:xfrm>
            <a:off x="1696921" y="249231"/>
            <a:ext cx="5342517" cy="54670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ES" sz="2400" b="1" dirty="0">
                <a:solidFill>
                  <a:schemeClr val="accent5">
                    <a:lumMod val="50000"/>
                  </a:schemeClr>
                </a:solidFill>
                <a:latin typeface="Museo Slab 900" panose="02000000000000000000" pitchFamily="2" charset="77"/>
                <a:ea typeface="+mj-ea"/>
                <a:cs typeface="+mj-cs"/>
              </a:rPr>
              <a:t>A. Proyectos e Inversión Total = $ </a:t>
            </a:r>
            <a:r>
              <a:rPr lang="es-MX" sz="2400" b="1" dirty="0">
                <a:solidFill>
                  <a:schemeClr val="accent5">
                    <a:lumMod val="50000"/>
                  </a:schemeClr>
                </a:solidFill>
                <a:latin typeface="Museo Slab 900" panose="02000000000000000000" pitchFamily="2" charset="77"/>
                <a:ea typeface="+mj-ea"/>
                <a:cs typeface="+mj-cs"/>
              </a:rPr>
              <a:t>5.524.000 </a:t>
            </a:r>
            <a:endParaRPr lang="es-ES" sz="2400" b="1" dirty="0">
              <a:solidFill>
                <a:schemeClr val="accent5">
                  <a:lumMod val="50000"/>
                </a:schemeClr>
              </a:solidFill>
              <a:latin typeface="Museo Slab 900" panose="02000000000000000000" pitchFamily="2" charset="77"/>
              <a:ea typeface="+mj-ea"/>
              <a:cs typeface="+mj-cs"/>
            </a:endParaRPr>
          </a:p>
        </p:txBody>
      </p:sp>
      <p:graphicFrame>
        <p:nvGraphicFramePr>
          <p:cNvPr id="5" name="Tabla 4"/>
          <p:cNvGraphicFramePr>
            <a:graphicFrameLocks noGrp="1"/>
          </p:cNvGraphicFramePr>
          <p:nvPr>
            <p:extLst>
              <p:ext uri="{D42A27DB-BD31-4B8C-83A1-F6EECF244321}">
                <p14:modId xmlns:p14="http://schemas.microsoft.com/office/powerpoint/2010/main" val="1093709488"/>
              </p:ext>
            </p:extLst>
          </p:nvPr>
        </p:nvGraphicFramePr>
        <p:xfrm>
          <a:off x="1493600" y="1794863"/>
          <a:ext cx="6400800" cy="4666593"/>
        </p:xfrm>
        <a:graphic>
          <a:graphicData uri="http://schemas.openxmlformats.org/drawingml/2006/table">
            <a:tbl>
              <a:tblPr firstRow="1" firstCol="1" bandRow="1">
                <a:tableStyleId>{5C22544A-7EE6-4342-B048-85BDC9FD1C3A}</a:tableStyleId>
              </a:tblPr>
              <a:tblGrid>
                <a:gridCol w="4424855">
                  <a:extLst>
                    <a:ext uri="{9D8B030D-6E8A-4147-A177-3AD203B41FA5}">
                      <a16:colId xmlns:a16="http://schemas.microsoft.com/office/drawing/2014/main" val="20000"/>
                    </a:ext>
                  </a:extLst>
                </a:gridCol>
                <a:gridCol w="1975945">
                  <a:extLst>
                    <a:ext uri="{9D8B030D-6E8A-4147-A177-3AD203B41FA5}">
                      <a16:colId xmlns:a16="http://schemas.microsoft.com/office/drawing/2014/main" val="20001"/>
                    </a:ext>
                  </a:extLst>
                </a:gridCol>
              </a:tblGrid>
              <a:tr h="287175">
                <a:tc gridSpan="2">
                  <a:txBody>
                    <a:bodyPr/>
                    <a:lstStyle/>
                    <a:p>
                      <a:pPr algn="ctr">
                        <a:lnSpc>
                          <a:spcPct val="107000"/>
                        </a:lnSpc>
                        <a:spcAft>
                          <a:spcPts val="0"/>
                        </a:spcAft>
                      </a:pPr>
                      <a:r>
                        <a:rPr lang="es-MX" sz="1800" dirty="0">
                          <a:effectLst/>
                        </a:rPr>
                        <a:t>EQUIPOS INDUSTRIALES</a:t>
                      </a:r>
                      <a:endParaRPr lang="es-CL" sz="1800" dirty="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b"/>
                </a:tc>
                <a:tc hMerge="1">
                  <a:txBody>
                    <a:bodyPr/>
                    <a:lstStyle/>
                    <a:p>
                      <a:endParaRPr lang="es-CL"/>
                    </a:p>
                  </a:txBody>
                  <a:tcPr/>
                </a:tc>
                <a:extLst>
                  <a:ext uri="{0D108BD9-81ED-4DB2-BD59-A6C34878D82A}">
                    <a16:rowId xmlns:a16="http://schemas.microsoft.com/office/drawing/2014/main" val="10000"/>
                  </a:ext>
                </a:extLst>
              </a:tr>
              <a:tr h="287175">
                <a:tc>
                  <a:txBody>
                    <a:bodyPr/>
                    <a:lstStyle/>
                    <a:p>
                      <a:pPr algn="ctr">
                        <a:lnSpc>
                          <a:spcPct val="107000"/>
                        </a:lnSpc>
                        <a:spcAft>
                          <a:spcPts val="0"/>
                        </a:spcAft>
                      </a:pPr>
                      <a:r>
                        <a:rPr lang="es-MX" sz="1800">
                          <a:effectLst/>
                        </a:rPr>
                        <a:t>Aire Acondicionado Central de Alimentación </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800" dirty="0">
                          <a:effectLst/>
                        </a:rPr>
                        <a:t>600</a:t>
                      </a:r>
                      <a:endParaRPr lang="es-CL" sz="1800" dirty="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1"/>
                  </a:ext>
                </a:extLst>
              </a:tr>
              <a:tr h="287175">
                <a:tc>
                  <a:txBody>
                    <a:bodyPr/>
                    <a:lstStyle/>
                    <a:p>
                      <a:pPr algn="ctr">
                        <a:lnSpc>
                          <a:spcPct val="107000"/>
                        </a:lnSpc>
                        <a:spcAft>
                          <a:spcPts val="0"/>
                        </a:spcAft>
                      </a:pPr>
                      <a:r>
                        <a:rPr lang="es-MX" sz="1800">
                          <a:effectLst/>
                        </a:rPr>
                        <a:t>Termo Eléctrico </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800">
                          <a:effectLst/>
                        </a:rPr>
                        <a:t>214</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287175">
                <a:tc>
                  <a:txBody>
                    <a:bodyPr/>
                    <a:lstStyle/>
                    <a:p>
                      <a:pPr algn="ctr">
                        <a:lnSpc>
                          <a:spcPct val="107000"/>
                        </a:lnSpc>
                        <a:spcAft>
                          <a:spcPts val="0"/>
                        </a:spcAft>
                      </a:pPr>
                      <a:r>
                        <a:rPr lang="es-MX" sz="1800">
                          <a:effectLst/>
                        </a:rPr>
                        <a:t>Horno</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800">
                          <a:effectLst/>
                        </a:rPr>
                        <a:t>298</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287175">
                <a:tc>
                  <a:txBody>
                    <a:bodyPr/>
                    <a:lstStyle/>
                    <a:p>
                      <a:pPr algn="ctr">
                        <a:lnSpc>
                          <a:spcPct val="107000"/>
                        </a:lnSpc>
                        <a:spcAft>
                          <a:spcPts val="0"/>
                        </a:spcAft>
                      </a:pPr>
                      <a:r>
                        <a:rPr lang="es-MX" sz="1800">
                          <a:effectLst/>
                        </a:rPr>
                        <a:t>Abrillantadora </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800">
                          <a:effectLst/>
                        </a:rPr>
                        <a:t>387</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r h="287175">
                <a:tc>
                  <a:txBody>
                    <a:bodyPr/>
                    <a:lstStyle/>
                    <a:p>
                      <a:pPr algn="ctr">
                        <a:lnSpc>
                          <a:spcPct val="107000"/>
                        </a:lnSpc>
                        <a:spcAft>
                          <a:spcPts val="0"/>
                        </a:spcAft>
                      </a:pPr>
                      <a:r>
                        <a:rPr lang="es-MX" sz="1800">
                          <a:effectLst/>
                        </a:rPr>
                        <a:t>Termo Eléctrico Central</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800">
                          <a:effectLst/>
                        </a:rPr>
                        <a:t>700</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5"/>
                  </a:ext>
                </a:extLst>
              </a:tr>
              <a:tr h="287175">
                <a:tc>
                  <a:txBody>
                    <a:bodyPr/>
                    <a:lstStyle/>
                    <a:p>
                      <a:pPr algn="ctr">
                        <a:lnSpc>
                          <a:spcPct val="107000"/>
                        </a:lnSpc>
                        <a:spcAft>
                          <a:spcPts val="0"/>
                        </a:spcAft>
                      </a:pPr>
                      <a:r>
                        <a:rPr lang="es-MX" sz="1800">
                          <a:effectLst/>
                        </a:rPr>
                        <a:t>SUBTOTAL</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800">
                          <a:effectLst/>
                        </a:rPr>
                        <a:t>2.198</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6"/>
                  </a:ext>
                </a:extLst>
              </a:tr>
              <a:tr h="287175">
                <a:tc gridSpan="2">
                  <a:txBody>
                    <a:bodyPr/>
                    <a:lstStyle/>
                    <a:p>
                      <a:pPr algn="ctr">
                        <a:lnSpc>
                          <a:spcPct val="107000"/>
                        </a:lnSpc>
                        <a:spcAft>
                          <a:spcPts val="0"/>
                        </a:spcAft>
                      </a:pPr>
                      <a:r>
                        <a:rPr lang="es-MX" sz="1800">
                          <a:effectLst/>
                        </a:rPr>
                        <a:t>EQUIPO Y MOBILIARIO MEDICO</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b"/>
                </a:tc>
                <a:tc hMerge="1">
                  <a:txBody>
                    <a:bodyPr/>
                    <a:lstStyle/>
                    <a:p>
                      <a:endParaRPr lang="es-CL"/>
                    </a:p>
                  </a:txBody>
                  <a:tcPr/>
                </a:tc>
                <a:extLst>
                  <a:ext uri="{0D108BD9-81ED-4DB2-BD59-A6C34878D82A}">
                    <a16:rowId xmlns:a16="http://schemas.microsoft.com/office/drawing/2014/main" val="10007"/>
                  </a:ext>
                </a:extLst>
              </a:tr>
              <a:tr h="287175">
                <a:tc>
                  <a:txBody>
                    <a:bodyPr/>
                    <a:lstStyle/>
                    <a:p>
                      <a:pPr algn="ctr">
                        <a:lnSpc>
                          <a:spcPct val="107000"/>
                        </a:lnSpc>
                        <a:spcAft>
                          <a:spcPts val="0"/>
                        </a:spcAft>
                      </a:pPr>
                      <a:r>
                        <a:rPr lang="es-MX" sz="1800">
                          <a:effectLst/>
                        </a:rPr>
                        <a:t>Resucitador Ambulancia </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800" dirty="0">
                          <a:effectLst/>
                        </a:rPr>
                        <a:t>338</a:t>
                      </a:r>
                      <a:endParaRPr lang="es-CL" sz="1800" dirty="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8"/>
                  </a:ext>
                </a:extLst>
              </a:tr>
              <a:tr h="287175">
                <a:tc>
                  <a:txBody>
                    <a:bodyPr/>
                    <a:lstStyle/>
                    <a:p>
                      <a:pPr algn="ctr">
                        <a:lnSpc>
                          <a:spcPct val="107000"/>
                        </a:lnSpc>
                        <a:spcAft>
                          <a:spcPts val="0"/>
                        </a:spcAft>
                      </a:pPr>
                      <a:r>
                        <a:rPr lang="es-MX" sz="1800" dirty="0">
                          <a:effectLst/>
                        </a:rPr>
                        <a:t>Congeladora </a:t>
                      </a:r>
                      <a:r>
                        <a:rPr lang="es-MX" sz="1800" dirty="0" err="1">
                          <a:effectLst/>
                        </a:rPr>
                        <a:t>Vacunatorio</a:t>
                      </a:r>
                      <a:r>
                        <a:rPr lang="es-MX" sz="1800" dirty="0">
                          <a:effectLst/>
                        </a:rPr>
                        <a:t> </a:t>
                      </a:r>
                      <a:endParaRPr lang="es-CL" sz="1800" dirty="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800">
                          <a:effectLst/>
                        </a:rPr>
                        <a:t>274</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9"/>
                  </a:ext>
                </a:extLst>
              </a:tr>
              <a:tr h="287175">
                <a:tc>
                  <a:txBody>
                    <a:bodyPr/>
                    <a:lstStyle/>
                    <a:p>
                      <a:pPr algn="ctr">
                        <a:lnSpc>
                          <a:spcPct val="107000"/>
                        </a:lnSpc>
                        <a:spcAft>
                          <a:spcPts val="0"/>
                        </a:spcAft>
                      </a:pPr>
                      <a:r>
                        <a:rPr lang="es-MX" sz="1800">
                          <a:effectLst/>
                        </a:rPr>
                        <a:t>Balanza con Tallímetro Digital</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800">
                          <a:effectLst/>
                        </a:rPr>
                        <a:t>558</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10"/>
                  </a:ext>
                </a:extLst>
              </a:tr>
              <a:tr h="287175">
                <a:tc>
                  <a:txBody>
                    <a:bodyPr/>
                    <a:lstStyle/>
                    <a:p>
                      <a:pPr algn="ctr">
                        <a:lnSpc>
                          <a:spcPct val="107000"/>
                        </a:lnSpc>
                        <a:spcAft>
                          <a:spcPts val="0"/>
                        </a:spcAft>
                      </a:pPr>
                      <a:r>
                        <a:rPr lang="es-MX" sz="1800">
                          <a:effectLst/>
                        </a:rPr>
                        <a:t>Catres Clínicos </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800">
                          <a:effectLst/>
                        </a:rPr>
                        <a:t>1.476</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11"/>
                  </a:ext>
                </a:extLst>
              </a:tr>
              <a:tr h="287175">
                <a:tc>
                  <a:txBody>
                    <a:bodyPr/>
                    <a:lstStyle/>
                    <a:p>
                      <a:pPr algn="ctr">
                        <a:lnSpc>
                          <a:spcPct val="107000"/>
                        </a:lnSpc>
                        <a:spcAft>
                          <a:spcPts val="0"/>
                        </a:spcAft>
                      </a:pPr>
                      <a:r>
                        <a:rPr lang="es-MX" sz="1800">
                          <a:effectLst/>
                        </a:rPr>
                        <a:t>Etiquetadora Esterilización </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800">
                          <a:effectLst/>
                        </a:rPr>
                        <a:t>315</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12"/>
                  </a:ext>
                </a:extLst>
              </a:tr>
              <a:tr h="287175">
                <a:tc>
                  <a:txBody>
                    <a:bodyPr/>
                    <a:lstStyle/>
                    <a:p>
                      <a:pPr algn="ctr">
                        <a:lnSpc>
                          <a:spcPct val="107000"/>
                        </a:lnSpc>
                        <a:spcAft>
                          <a:spcPts val="0"/>
                        </a:spcAft>
                      </a:pPr>
                      <a:r>
                        <a:rPr lang="es-MX" sz="1800">
                          <a:effectLst/>
                        </a:rPr>
                        <a:t>Pesas Pediátricas </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800">
                          <a:effectLst/>
                        </a:rPr>
                        <a:t>365</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13"/>
                  </a:ext>
                </a:extLst>
              </a:tr>
              <a:tr h="287175">
                <a:tc>
                  <a:txBody>
                    <a:bodyPr/>
                    <a:lstStyle/>
                    <a:p>
                      <a:pPr algn="ctr">
                        <a:lnSpc>
                          <a:spcPct val="107000"/>
                        </a:lnSpc>
                        <a:spcAft>
                          <a:spcPts val="0"/>
                        </a:spcAft>
                      </a:pPr>
                      <a:r>
                        <a:rPr lang="es-MX" sz="1800">
                          <a:effectLst/>
                        </a:rPr>
                        <a:t>SUBTOTAL</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800">
                          <a:effectLst/>
                        </a:rPr>
                        <a:t>3.326</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14"/>
                  </a:ext>
                </a:extLst>
              </a:tr>
              <a:tr h="358968">
                <a:tc>
                  <a:txBody>
                    <a:bodyPr/>
                    <a:lstStyle/>
                    <a:p>
                      <a:pPr algn="ctr">
                        <a:lnSpc>
                          <a:spcPct val="107000"/>
                        </a:lnSpc>
                        <a:spcAft>
                          <a:spcPts val="0"/>
                        </a:spcAft>
                      </a:pPr>
                      <a:r>
                        <a:rPr lang="es-MX" sz="1800">
                          <a:effectLst/>
                        </a:rPr>
                        <a:t>TOTAL EQUIPOS</a:t>
                      </a:r>
                      <a:endParaRPr lang="es-CL" sz="180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800" dirty="0">
                          <a:effectLst/>
                        </a:rPr>
                        <a:t>5.524</a:t>
                      </a:r>
                      <a:endParaRPr lang="es-CL" sz="1800" dirty="0">
                        <a:effectLst/>
                        <a:latin typeface="Tw Cen MT" panose="020B0602020104020603" pitchFamily="34" charset="0"/>
                        <a:ea typeface="Tw Cen MT" panose="020B0602020104020603"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15"/>
                  </a:ext>
                </a:extLst>
              </a:tr>
            </a:tbl>
          </a:graphicData>
        </a:graphic>
      </p:graphicFrame>
      <p:sp>
        <p:nvSpPr>
          <p:cNvPr id="7" name="Rectángulo 6"/>
          <p:cNvSpPr/>
          <p:nvPr/>
        </p:nvSpPr>
        <p:spPr>
          <a:xfrm>
            <a:off x="1786759" y="1110734"/>
            <a:ext cx="5332101" cy="369332"/>
          </a:xfrm>
          <a:prstGeom prst="rect">
            <a:avLst/>
          </a:prstGeom>
        </p:spPr>
        <p:txBody>
          <a:bodyPr wrap="none">
            <a:spAutoFit/>
          </a:bodyPr>
          <a:lstStyle/>
          <a:p>
            <a:r>
              <a:rPr lang="es-MX" b="1" dirty="0">
                <a:solidFill>
                  <a:srgbClr val="000000"/>
                </a:solidFill>
                <a:latin typeface="Tw Cen MT" panose="020B0602020104020603" pitchFamily="34" charset="0"/>
                <a:ea typeface="Times New Roman" panose="02020603050405020304" pitchFamily="18" charset="0"/>
                <a:cs typeface="Times New Roman" panose="02020603050405020304" pitchFamily="18" charset="0"/>
              </a:rPr>
              <a:t>PROYECTOS RELEVANTES EJECUTADOS 2021  M.M. $</a:t>
            </a:r>
            <a:endParaRPr lang="es-CL" dirty="0"/>
          </a:p>
        </p:txBody>
      </p:sp>
      <p:sp>
        <p:nvSpPr>
          <p:cNvPr id="9" name="Rectángulo 8"/>
          <p:cNvSpPr/>
          <p:nvPr/>
        </p:nvSpPr>
        <p:spPr>
          <a:xfrm>
            <a:off x="8303172" y="2957394"/>
            <a:ext cx="3776571" cy="1077218"/>
          </a:xfrm>
          <a:prstGeom prst="rect">
            <a:avLst/>
          </a:prstGeom>
        </p:spPr>
        <p:txBody>
          <a:bodyPr wrap="square">
            <a:spAutoFit/>
          </a:bodyPr>
          <a:lstStyle/>
          <a:p>
            <a:r>
              <a:rPr lang="es-MX" sz="1600" b="1" dirty="0">
                <a:solidFill>
                  <a:schemeClr val="accent5">
                    <a:lumMod val="50000"/>
                  </a:schemeClr>
                </a:solidFill>
                <a:latin typeface="Museo Slab 900" panose="02000000000000000000" pitchFamily="2" charset="77"/>
                <a:ea typeface="+mj-ea"/>
                <a:cs typeface="+mj-cs"/>
              </a:rPr>
              <a:t>Se realiza una inversión total de $5.524.000 para la compra de equipos industriales y </a:t>
            </a:r>
            <a:r>
              <a:rPr lang="es-MX" sz="1600" b="1" dirty="0" smtClean="0">
                <a:solidFill>
                  <a:schemeClr val="accent5">
                    <a:lumMod val="50000"/>
                  </a:schemeClr>
                </a:solidFill>
                <a:latin typeface="Museo Slab 900" panose="02000000000000000000" pitchFamily="2" charset="77"/>
                <a:ea typeface="+mj-ea"/>
                <a:cs typeface="+mj-cs"/>
              </a:rPr>
              <a:t>clínicos.</a:t>
            </a:r>
            <a:endParaRPr lang="es-CL" sz="1600" b="1" dirty="0">
              <a:solidFill>
                <a:schemeClr val="accent5">
                  <a:lumMod val="50000"/>
                </a:schemeClr>
              </a:solidFill>
              <a:latin typeface="Museo Slab 900" panose="02000000000000000000" pitchFamily="2" charset="77"/>
              <a:ea typeface="+mj-ea"/>
              <a:cs typeface="+mj-cs"/>
            </a:endParaRPr>
          </a:p>
        </p:txBody>
      </p:sp>
    </p:spTree>
    <p:extLst>
      <p:ext uri="{BB962C8B-B14F-4D97-AF65-F5344CB8AC3E}">
        <p14:creationId xmlns:p14="http://schemas.microsoft.com/office/powerpoint/2010/main" val="2562579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Subtítulo 2"/>
          <p:cNvSpPr txBox="1">
            <a:spLocks/>
          </p:cNvSpPr>
          <p:nvPr/>
        </p:nvSpPr>
        <p:spPr>
          <a:xfrm>
            <a:off x="1524000" y="271069"/>
            <a:ext cx="6790366" cy="54670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ES" sz="1800" b="1" dirty="0">
                <a:solidFill>
                  <a:schemeClr val="accent5">
                    <a:lumMod val="50000"/>
                  </a:schemeClr>
                </a:solidFill>
                <a:latin typeface="Museo Slab 900" panose="02000000000000000000" pitchFamily="2" charset="77"/>
                <a:ea typeface="+mj-ea"/>
                <a:cs typeface="+mj-cs"/>
              </a:rPr>
              <a:t>B. Gasto Total = $ </a:t>
            </a:r>
            <a:r>
              <a:rPr lang="es-MX" sz="1800" b="1" dirty="0">
                <a:solidFill>
                  <a:schemeClr val="accent5">
                    <a:lumMod val="50000"/>
                  </a:schemeClr>
                </a:solidFill>
                <a:latin typeface="Museo Slab 900" panose="02000000000000000000" pitchFamily="2" charset="77"/>
                <a:ea typeface="+mj-ea"/>
                <a:cs typeface="+mj-cs"/>
              </a:rPr>
              <a:t>319.487.000 </a:t>
            </a:r>
            <a:r>
              <a:rPr lang="es-ES" sz="1800" b="1" dirty="0">
                <a:solidFill>
                  <a:schemeClr val="accent5">
                    <a:lumMod val="50000"/>
                  </a:schemeClr>
                </a:solidFill>
                <a:latin typeface="Museo Slab 900" panose="02000000000000000000" pitchFamily="2" charset="77"/>
                <a:ea typeface="+mj-ea"/>
                <a:cs typeface="+mj-cs"/>
              </a:rPr>
              <a:t> (2021) v/s $444.995.000 (2020)</a:t>
            </a:r>
          </a:p>
        </p:txBody>
      </p:sp>
      <p:graphicFrame>
        <p:nvGraphicFramePr>
          <p:cNvPr id="2" name="Tabla 1"/>
          <p:cNvGraphicFramePr>
            <a:graphicFrameLocks noGrp="1"/>
          </p:cNvGraphicFramePr>
          <p:nvPr>
            <p:extLst>
              <p:ext uri="{D42A27DB-BD31-4B8C-83A1-F6EECF244321}">
                <p14:modId xmlns:p14="http://schemas.microsoft.com/office/powerpoint/2010/main" val="4204740830"/>
              </p:ext>
            </p:extLst>
          </p:nvPr>
        </p:nvGraphicFramePr>
        <p:xfrm>
          <a:off x="409903" y="987969"/>
          <a:ext cx="7115504" cy="5523118"/>
        </p:xfrm>
        <a:graphic>
          <a:graphicData uri="http://schemas.openxmlformats.org/drawingml/2006/table">
            <a:tbl>
              <a:tblPr firstRow="1" firstCol="1" bandRow="1">
                <a:tableStyleId>{5C22544A-7EE6-4342-B048-85BDC9FD1C3A}</a:tableStyleId>
              </a:tblPr>
              <a:tblGrid>
                <a:gridCol w="3142594">
                  <a:extLst>
                    <a:ext uri="{9D8B030D-6E8A-4147-A177-3AD203B41FA5}">
                      <a16:colId xmlns:a16="http://schemas.microsoft.com/office/drawing/2014/main" val="20000"/>
                    </a:ext>
                  </a:extLst>
                </a:gridCol>
                <a:gridCol w="1313793">
                  <a:extLst>
                    <a:ext uri="{9D8B030D-6E8A-4147-A177-3AD203B41FA5}">
                      <a16:colId xmlns:a16="http://schemas.microsoft.com/office/drawing/2014/main" val="20001"/>
                    </a:ext>
                  </a:extLst>
                </a:gridCol>
                <a:gridCol w="746234">
                  <a:extLst>
                    <a:ext uri="{9D8B030D-6E8A-4147-A177-3AD203B41FA5}">
                      <a16:colId xmlns:a16="http://schemas.microsoft.com/office/drawing/2014/main" val="20002"/>
                    </a:ext>
                  </a:extLst>
                </a:gridCol>
                <a:gridCol w="1082566">
                  <a:extLst>
                    <a:ext uri="{9D8B030D-6E8A-4147-A177-3AD203B41FA5}">
                      <a16:colId xmlns:a16="http://schemas.microsoft.com/office/drawing/2014/main" val="20003"/>
                    </a:ext>
                  </a:extLst>
                </a:gridCol>
                <a:gridCol w="830317">
                  <a:extLst>
                    <a:ext uri="{9D8B030D-6E8A-4147-A177-3AD203B41FA5}">
                      <a16:colId xmlns:a16="http://schemas.microsoft.com/office/drawing/2014/main" val="20004"/>
                    </a:ext>
                  </a:extLst>
                </a:gridCol>
              </a:tblGrid>
              <a:tr h="170717">
                <a:tc rowSpan="2">
                  <a:txBody>
                    <a:bodyPr/>
                    <a:lstStyle/>
                    <a:p>
                      <a:pPr algn="ctr">
                        <a:lnSpc>
                          <a:spcPct val="107000"/>
                        </a:lnSpc>
                        <a:spcAft>
                          <a:spcPts val="0"/>
                        </a:spcAft>
                      </a:pPr>
                      <a:r>
                        <a:rPr lang="es-CL" sz="1400" dirty="0">
                          <a:effectLst/>
                        </a:rPr>
                        <a:t>GASTOS INDIRECTOS</a:t>
                      </a:r>
                      <a:endParaRPr lang="es-CL" sz="12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gridSpan="2">
                  <a:txBody>
                    <a:bodyPr/>
                    <a:lstStyle/>
                    <a:p>
                      <a:pPr algn="ctr">
                        <a:lnSpc>
                          <a:spcPct val="107000"/>
                        </a:lnSpc>
                        <a:spcAft>
                          <a:spcPts val="0"/>
                        </a:spcAft>
                      </a:pPr>
                      <a:r>
                        <a:rPr lang="es-CL" sz="1400" dirty="0">
                          <a:effectLst/>
                        </a:rPr>
                        <a:t>2021</a:t>
                      </a:r>
                      <a:endParaRPr lang="es-CL" sz="14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hMerge="1">
                  <a:txBody>
                    <a:bodyPr/>
                    <a:lstStyle/>
                    <a:p>
                      <a:endParaRPr lang="es-CL"/>
                    </a:p>
                  </a:txBody>
                  <a:tcPr/>
                </a:tc>
                <a:tc gridSpan="2">
                  <a:txBody>
                    <a:bodyPr/>
                    <a:lstStyle/>
                    <a:p>
                      <a:pPr algn="ctr">
                        <a:lnSpc>
                          <a:spcPct val="107000"/>
                        </a:lnSpc>
                        <a:spcAft>
                          <a:spcPts val="0"/>
                        </a:spcAft>
                      </a:pPr>
                      <a:r>
                        <a:rPr lang="es-CL" sz="1400" dirty="0">
                          <a:effectLst/>
                        </a:rPr>
                        <a:t>2020</a:t>
                      </a:r>
                      <a:endParaRPr lang="es-CL" sz="14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hMerge="1">
                  <a:txBody>
                    <a:bodyPr/>
                    <a:lstStyle/>
                    <a:p>
                      <a:endParaRPr lang="es-CL"/>
                    </a:p>
                  </a:txBody>
                  <a:tcPr/>
                </a:tc>
                <a:extLst>
                  <a:ext uri="{0D108BD9-81ED-4DB2-BD59-A6C34878D82A}">
                    <a16:rowId xmlns:a16="http://schemas.microsoft.com/office/drawing/2014/main" val="10000"/>
                  </a:ext>
                </a:extLst>
              </a:tr>
              <a:tr h="321516">
                <a:tc vMerge="1">
                  <a:txBody>
                    <a:bodyPr/>
                    <a:lstStyle/>
                    <a:p>
                      <a:endParaRPr lang="es-CL"/>
                    </a:p>
                  </a:txBody>
                  <a:tcPr/>
                </a:tc>
                <a:tc>
                  <a:txBody>
                    <a:bodyPr/>
                    <a:lstStyle/>
                    <a:p>
                      <a:pPr algn="ctr">
                        <a:lnSpc>
                          <a:spcPct val="107000"/>
                        </a:lnSpc>
                        <a:spcAft>
                          <a:spcPts val="0"/>
                        </a:spcAft>
                      </a:pPr>
                      <a:r>
                        <a:rPr lang="es-CL" sz="1200" dirty="0">
                          <a:effectLst/>
                        </a:rPr>
                        <a:t>VALOR EN MM$</a:t>
                      </a:r>
                      <a:endParaRPr lang="es-CL" sz="12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200" dirty="0">
                          <a:effectLst/>
                        </a:rPr>
                        <a:t>% GASTOS</a:t>
                      </a:r>
                      <a:endParaRPr lang="es-CL" sz="12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200" dirty="0">
                          <a:effectLst/>
                        </a:rPr>
                        <a:t>VALOR EN MM$</a:t>
                      </a:r>
                      <a:endParaRPr lang="es-CL" sz="12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200" dirty="0">
                          <a:effectLst/>
                        </a:rPr>
                        <a:t>% GASTOS</a:t>
                      </a:r>
                      <a:endParaRPr lang="es-CL" sz="12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01"/>
                  </a:ext>
                </a:extLst>
              </a:tr>
              <a:tr h="175383">
                <a:tc>
                  <a:txBody>
                    <a:bodyPr/>
                    <a:lstStyle/>
                    <a:p>
                      <a:pPr algn="ctr">
                        <a:lnSpc>
                          <a:spcPct val="107000"/>
                        </a:lnSpc>
                        <a:spcAft>
                          <a:spcPts val="0"/>
                        </a:spcAft>
                      </a:pPr>
                      <a:r>
                        <a:rPr lang="es-CL" sz="1200">
                          <a:effectLst/>
                        </a:rPr>
                        <a:t>              Servicios Básicos y Generales</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80.092</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25%</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86.608</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19%</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02"/>
                  </a:ext>
                </a:extLst>
              </a:tr>
              <a:tr h="350766">
                <a:tc>
                  <a:txBody>
                    <a:bodyPr/>
                    <a:lstStyle/>
                    <a:p>
                      <a:pPr algn="ctr">
                        <a:lnSpc>
                          <a:spcPct val="107000"/>
                        </a:lnSpc>
                        <a:spcAft>
                          <a:spcPts val="0"/>
                        </a:spcAft>
                      </a:pPr>
                      <a:r>
                        <a:rPr lang="es-CL" sz="1200">
                          <a:effectLst/>
                        </a:rPr>
                        <a:t>              Mantenimiento y Reparaciones **</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67.480</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21%</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177.801</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40%</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03"/>
                  </a:ext>
                </a:extLst>
              </a:tr>
              <a:tr h="175383">
                <a:tc>
                  <a:txBody>
                    <a:bodyPr/>
                    <a:lstStyle/>
                    <a:p>
                      <a:pPr algn="ctr">
                        <a:lnSpc>
                          <a:spcPct val="107000"/>
                        </a:lnSpc>
                        <a:spcAft>
                          <a:spcPts val="0"/>
                        </a:spcAft>
                      </a:pPr>
                      <a:r>
                        <a:rPr lang="es-CL" sz="1200">
                          <a:effectLst/>
                        </a:rPr>
                        <a:t>              Publicidad y Difusión</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 </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0%</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 </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0%</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04"/>
                  </a:ext>
                </a:extLst>
              </a:tr>
              <a:tr h="175383">
                <a:tc>
                  <a:txBody>
                    <a:bodyPr/>
                    <a:lstStyle/>
                    <a:p>
                      <a:pPr algn="ctr">
                        <a:lnSpc>
                          <a:spcPct val="107000"/>
                        </a:lnSpc>
                        <a:spcAft>
                          <a:spcPts val="0"/>
                        </a:spcAft>
                      </a:pPr>
                      <a:r>
                        <a:rPr lang="es-CL" sz="1200">
                          <a:effectLst/>
                        </a:rPr>
                        <a:t>              Alimentación</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24.587</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8%</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25.148</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6%</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05"/>
                  </a:ext>
                </a:extLst>
              </a:tr>
              <a:tr h="175383">
                <a:tc>
                  <a:txBody>
                    <a:bodyPr/>
                    <a:lstStyle/>
                    <a:p>
                      <a:pPr algn="ctr">
                        <a:lnSpc>
                          <a:spcPct val="107000"/>
                        </a:lnSpc>
                        <a:spcAft>
                          <a:spcPts val="0"/>
                        </a:spcAft>
                      </a:pPr>
                      <a:r>
                        <a:rPr lang="es-CL" sz="1200">
                          <a:effectLst/>
                        </a:rPr>
                        <a:t>              Arriendo y Seguros</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3.272</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1%</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8.386</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2%</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06"/>
                  </a:ext>
                </a:extLst>
              </a:tr>
              <a:tr h="175383">
                <a:tc>
                  <a:txBody>
                    <a:bodyPr/>
                    <a:lstStyle/>
                    <a:p>
                      <a:pPr algn="ctr">
                        <a:lnSpc>
                          <a:spcPct val="107000"/>
                        </a:lnSpc>
                        <a:spcAft>
                          <a:spcPts val="0"/>
                        </a:spcAft>
                      </a:pPr>
                      <a:r>
                        <a:rPr lang="es-CL" sz="1200">
                          <a:effectLst/>
                        </a:rPr>
                        <a:t>              Asesorías y Estudios</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494</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0%</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386</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0%</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07"/>
                  </a:ext>
                </a:extLst>
              </a:tr>
              <a:tr h="175383">
                <a:tc>
                  <a:txBody>
                    <a:bodyPr/>
                    <a:lstStyle/>
                    <a:p>
                      <a:pPr algn="ctr">
                        <a:lnSpc>
                          <a:spcPct val="107000"/>
                        </a:lnSpc>
                        <a:spcAft>
                          <a:spcPts val="0"/>
                        </a:spcAft>
                      </a:pPr>
                      <a:r>
                        <a:rPr lang="es-CL" sz="1200">
                          <a:effectLst/>
                        </a:rPr>
                        <a:t>              Lavandería y útiles de aseo</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15.416</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5%</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14.624</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3%</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08"/>
                  </a:ext>
                </a:extLst>
              </a:tr>
              <a:tr h="175383">
                <a:tc>
                  <a:txBody>
                    <a:bodyPr/>
                    <a:lstStyle/>
                    <a:p>
                      <a:pPr algn="ctr">
                        <a:lnSpc>
                          <a:spcPct val="107000"/>
                        </a:lnSpc>
                        <a:spcAft>
                          <a:spcPts val="0"/>
                        </a:spcAft>
                      </a:pPr>
                      <a:r>
                        <a:rPr lang="es-CL" sz="1200">
                          <a:effectLst/>
                        </a:rPr>
                        <a:t>              Combustibles y Lubricantes</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12.918</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4%</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14.102</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3%</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09"/>
                  </a:ext>
                </a:extLst>
              </a:tr>
              <a:tr h="175383">
                <a:tc>
                  <a:txBody>
                    <a:bodyPr/>
                    <a:lstStyle/>
                    <a:p>
                      <a:pPr algn="ctr">
                        <a:lnSpc>
                          <a:spcPct val="107000"/>
                        </a:lnSpc>
                        <a:spcAft>
                          <a:spcPts val="0"/>
                        </a:spcAft>
                      </a:pPr>
                      <a:r>
                        <a:rPr lang="es-CL" sz="1200">
                          <a:effectLst/>
                        </a:rPr>
                        <a:t>              Materiales y Útiles de Oficina</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8.977</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3%</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9.225</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2%</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10"/>
                  </a:ext>
                </a:extLst>
              </a:tr>
              <a:tr h="175383">
                <a:tc>
                  <a:txBody>
                    <a:bodyPr/>
                    <a:lstStyle/>
                    <a:p>
                      <a:pPr algn="ctr">
                        <a:lnSpc>
                          <a:spcPct val="107000"/>
                        </a:lnSpc>
                        <a:spcAft>
                          <a:spcPts val="0"/>
                        </a:spcAft>
                      </a:pPr>
                      <a:r>
                        <a:rPr lang="es-CL" sz="1200">
                          <a:effectLst/>
                        </a:rPr>
                        <a:t>              Vestuario y Calzado</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1.048</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0%</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2.198</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0%</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11"/>
                  </a:ext>
                </a:extLst>
              </a:tr>
              <a:tr h="175383">
                <a:tc>
                  <a:txBody>
                    <a:bodyPr/>
                    <a:lstStyle/>
                    <a:p>
                      <a:pPr algn="ctr">
                        <a:lnSpc>
                          <a:spcPct val="107000"/>
                        </a:lnSpc>
                        <a:spcAft>
                          <a:spcPts val="0"/>
                        </a:spcAft>
                      </a:pPr>
                      <a:r>
                        <a:rPr lang="es-CL" sz="1200">
                          <a:effectLst/>
                        </a:rPr>
                        <a:t>              Capacitación</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2.100</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1%</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1.500</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0%</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12"/>
                  </a:ext>
                </a:extLst>
              </a:tr>
              <a:tr h="175383">
                <a:tc>
                  <a:txBody>
                    <a:bodyPr/>
                    <a:lstStyle/>
                    <a:p>
                      <a:pPr algn="ctr">
                        <a:lnSpc>
                          <a:spcPct val="107000"/>
                        </a:lnSpc>
                        <a:spcAft>
                          <a:spcPts val="0"/>
                        </a:spcAft>
                      </a:pPr>
                      <a:r>
                        <a:rPr lang="es-CL" sz="1200">
                          <a:effectLst/>
                        </a:rPr>
                        <a:t>              Otros gastos fijos</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1.948</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1%</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2.187</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0%</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13"/>
                  </a:ext>
                </a:extLst>
              </a:tr>
              <a:tr h="175383">
                <a:tc>
                  <a:txBody>
                    <a:bodyPr/>
                    <a:lstStyle/>
                    <a:p>
                      <a:pPr algn="ctr">
                        <a:lnSpc>
                          <a:spcPct val="107000"/>
                        </a:lnSpc>
                        <a:spcAft>
                          <a:spcPts val="0"/>
                        </a:spcAft>
                      </a:pPr>
                      <a:r>
                        <a:rPr lang="es-CL" sz="1200">
                          <a:effectLst/>
                        </a:rPr>
                        <a:t>         Subtotal Gastos indirectos</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218.332</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68%</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342.165</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77%</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14"/>
                  </a:ext>
                </a:extLst>
              </a:tr>
              <a:tr h="175383">
                <a:tc>
                  <a:txBody>
                    <a:bodyPr/>
                    <a:lstStyle/>
                    <a:p>
                      <a:pPr algn="ctr">
                        <a:lnSpc>
                          <a:spcPct val="107000"/>
                        </a:lnSpc>
                        <a:spcAft>
                          <a:spcPts val="0"/>
                        </a:spcAft>
                      </a:pPr>
                      <a:r>
                        <a:rPr lang="es-CL" sz="1200">
                          <a:effectLst/>
                        </a:rPr>
                        <a:t> </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 </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 </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 </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 </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15"/>
                  </a:ext>
                </a:extLst>
              </a:tr>
              <a:tr h="170717">
                <a:tc rowSpan="2">
                  <a:txBody>
                    <a:bodyPr/>
                    <a:lstStyle/>
                    <a:p>
                      <a:pPr algn="ctr">
                        <a:lnSpc>
                          <a:spcPct val="107000"/>
                        </a:lnSpc>
                        <a:spcAft>
                          <a:spcPts val="0"/>
                        </a:spcAft>
                      </a:pPr>
                      <a:r>
                        <a:rPr lang="es-CL" sz="1200" b="1">
                          <a:effectLst/>
                        </a:rPr>
                        <a:t>GASTOS DIRECTOS</a:t>
                      </a:r>
                      <a:endParaRPr lang="es-CL" sz="1100" b="1">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gridSpan="2">
                  <a:txBody>
                    <a:bodyPr/>
                    <a:lstStyle/>
                    <a:p>
                      <a:pPr algn="ctr">
                        <a:lnSpc>
                          <a:spcPct val="107000"/>
                        </a:lnSpc>
                        <a:spcAft>
                          <a:spcPts val="0"/>
                        </a:spcAft>
                      </a:pPr>
                      <a:r>
                        <a:rPr lang="es-CL" sz="1100" b="1">
                          <a:effectLst/>
                        </a:rPr>
                        <a:t>2021</a:t>
                      </a:r>
                      <a:endParaRPr lang="es-CL" sz="1100" b="1">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hMerge="1">
                  <a:txBody>
                    <a:bodyPr/>
                    <a:lstStyle/>
                    <a:p>
                      <a:endParaRPr lang="es-CL"/>
                    </a:p>
                  </a:txBody>
                  <a:tcPr/>
                </a:tc>
                <a:tc gridSpan="2">
                  <a:txBody>
                    <a:bodyPr/>
                    <a:lstStyle/>
                    <a:p>
                      <a:pPr algn="ctr">
                        <a:lnSpc>
                          <a:spcPct val="107000"/>
                        </a:lnSpc>
                        <a:spcAft>
                          <a:spcPts val="0"/>
                        </a:spcAft>
                      </a:pPr>
                      <a:r>
                        <a:rPr lang="es-CL" sz="1100" b="1" dirty="0">
                          <a:effectLst/>
                        </a:rPr>
                        <a:t>2020</a:t>
                      </a:r>
                      <a:endParaRPr lang="es-CL" sz="1100" b="1"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hMerge="1">
                  <a:txBody>
                    <a:bodyPr/>
                    <a:lstStyle/>
                    <a:p>
                      <a:endParaRPr lang="es-CL"/>
                    </a:p>
                  </a:txBody>
                  <a:tcPr/>
                </a:tc>
                <a:extLst>
                  <a:ext uri="{0D108BD9-81ED-4DB2-BD59-A6C34878D82A}">
                    <a16:rowId xmlns:a16="http://schemas.microsoft.com/office/drawing/2014/main" val="10016"/>
                  </a:ext>
                </a:extLst>
              </a:tr>
              <a:tr h="321516">
                <a:tc vMerge="1">
                  <a:txBody>
                    <a:bodyPr/>
                    <a:lstStyle/>
                    <a:p>
                      <a:endParaRPr lang="es-CL"/>
                    </a:p>
                  </a:txBody>
                  <a:tcPr/>
                </a:tc>
                <a:tc>
                  <a:txBody>
                    <a:bodyPr/>
                    <a:lstStyle/>
                    <a:p>
                      <a:pPr algn="ctr">
                        <a:lnSpc>
                          <a:spcPct val="107000"/>
                        </a:lnSpc>
                        <a:spcAft>
                          <a:spcPts val="0"/>
                        </a:spcAft>
                      </a:pPr>
                      <a:r>
                        <a:rPr lang="es-CL" sz="1100">
                          <a:effectLst/>
                        </a:rPr>
                        <a:t>VALOR EN MM$</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 GASTOS</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VALOR EN MM$</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 GASTOS</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17"/>
                  </a:ext>
                </a:extLst>
              </a:tr>
              <a:tr h="175383">
                <a:tc>
                  <a:txBody>
                    <a:bodyPr/>
                    <a:lstStyle/>
                    <a:p>
                      <a:pPr algn="ctr">
                        <a:lnSpc>
                          <a:spcPct val="107000"/>
                        </a:lnSpc>
                        <a:spcAft>
                          <a:spcPts val="0"/>
                        </a:spcAft>
                      </a:pPr>
                      <a:r>
                        <a:rPr lang="es-CL" sz="1200">
                          <a:effectLst/>
                        </a:rPr>
                        <a:t>              Productos Farmacéuticos</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53.162</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17%</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58.582</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13%</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18"/>
                  </a:ext>
                </a:extLst>
              </a:tr>
              <a:tr h="175383">
                <a:tc>
                  <a:txBody>
                    <a:bodyPr/>
                    <a:lstStyle/>
                    <a:p>
                      <a:pPr algn="ctr">
                        <a:lnSpc>
                          <a:spcPct val="107000"/>
                        </a:lnSpc>
                        <a:spcAft>
                          <a:spcPts val="0"/>
                        </a:spcAft>
                      </a:pPr>
                      <a:r>
                        <a:rPr lang="es-CL" sz="1200">
                          <a:effectLst/>
                        </a:rPr>
                        <a:t>              Compra de Prestaciones</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5.776</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2%</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13.158</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3%</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19"/>
                  </a:ext>
                </a:extLst>
              </a:tr>
              <a:tr h="350766">
                <a:tc>
                  <a:txBody>
                    <a:bodyPr/>
                    <a:lstStyle/>
                    <a:p>
                      <a:pPr algn="ctr">
                        <a:lnSpc>
                          <a:spcPct val="107000"/>
                        </a:lnSpc>
                        <a:spcAft>
                          <a:spcPts val="0"/>
                        </a:spcAft>
                      </a:pPr>
                      <a:r>
                        <a:rPr lang="es-CL" sz="1200">
                          <a:effectLst/>
                        </a:rPr>
                        <a:t>              Materiales y Útiles Quirúrgicos</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35.251</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11%</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25.791</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6%</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20"/>
                  </a:ext>
                </a:extLst>
              </a:tr>
              <a:tr h="175383">
                <a:tc>
                  <a:txBody>
                    <a:bodyPr/>
                    <a:lstStyle/>
                    <a:p>
                      <a:pPr algn="ctr">
                        <a:lnSpc>
                          <a:spcPct val="107000"/>
                        </a:lnSpc>
                        <a:spcAft>
                          <a:spcPts val="0"/>
                        </a:spcAft>
                      </a:pPr>
                      <a:r>
                        <a:rPr lang="es-CL" sz="1200">
                          <a:effectLst/>
                        </a:rPr>
                        <a:t>              Productos Químicos</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6.966</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2%</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5.299</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1%</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21"/>
                  </a:ext>
                </a:extLst>
              </a:tr>
              <a:tr h="175383">
                <a:tc>
                  <a:txBody>
                    <a:bodyPr/>
                    <a:lstStyle/>
                    <a:p>
                      <a:pPr algn="ctr">
                        <a:lnSpc>
                          <a:spcPct val="107000"/>
                        </a:lnSpc>
                        <a:spcAft>
                          <a:spcPts val="0"/>
                        </a:spcAft>
                      </a:pPr>
                      <a:r>
                        <a:rPr lang="es-CL" sz="1200">
                          <a:effectLst/>
                        </a:rPr>
                        <a:t>              Otros </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 </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0%</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dirty="0">
                          <a:effectLst/>
                        </a:rPr>
                        <a:t> </a:t>
                      </a:r>
                      <a:endParaRPr lang="es-CL" sz="1100"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0%</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22"/>
                  </a:ext>
                </a:extLst>
              </a:tr>
              <a:tr h="175383">
                <a:tc>
                  <a:txBody>
                    <a:bodyPr/>
                    <a:lstStyle/>
                    <a:p>
                      <a:pPr algn="ctr">
                        <a:lnSpc>
                          <a:spcPct val="107000"/>
                        </a:lnSpc>
                        <a:spcAft>
                          <a:spcPts val="0"/>
                        </a:spcAft>
                      </a:pPr>
                      <a:r>
                        <a:rPr lang="es-CL" sz="1200">
                          <a:effectLst/>
                        </a:rPr>
                        <a:t>         Subtotal Gastos Directos</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a:effectLst/>
                        </a:rPr>
                        <a:t>101.155</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32%</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102.830</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a:effectLst/>
                        </a:rPr>
                        <a:t>23%</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23"/>
                  </a:ext>
                </a:extLst>
              </a:tr>
              <a:tr h="170717">
                <a:tc>
                  <a:txBody>
                    <a:bodyPr/>
                    <a:lstStyle/>
                    <a:p>
                      <a:pPr>
                        <a:lnSpc>
                          <a:spcPct val="107000"/>
                        </a:lnSpc>
                      </a:pPr>
                      <a:endParaRPr lang="es-CL" sz="1100">
                        <a:effectLst/>
                        <a:latin typeface="Tw Cen MT" panose="020B0602020104020603" pitchFamily="34" charset="0"/>
                      </a:endParaRPr>
                    </a:p>
                  </a:txBody>
                  <a:tcPr marL="33404" marR="33404" marT="0" marB="0" anchor="b"/>
                </a:tc>
                <a:tc>
                  <a:txBody>
                    <a:bodyPr/>
                    <a:lstStyle/>
                    <a:p>
                      <a:pPr>
                        <a:lnSpc>
                          <a:spcPct val="107000"/>
                        </a:lnSpc>
                      </a:pPr>
                      <a:endParaRPr lang="es-CL" sz="1100">
                        <a:effectLst/>
                        <a:latin typeface="Tw Cen MT" panose="020B0602020104020603" pitchFamily="34" charset="0"/>
                      </a:endParaRPr>
                    </a:p>
                  </a:txBody>
                  <a:tcPr marL="33404" marR="33404" marT="0" marB="0" anchor="b"/>
                </a:tc>
                <a:tc>
                  <a:txBody>
                    <a:bodyPr/>
                    <a:lstStyle/>
                    <a:p>
                      <a:endParaRPr lang="es-CL" sz="1400"/>
                    </a:p>
                  </a:txBody>
                  <a:tcPr marL="33404" marR="33404" marT="0" marB="0" anchor="b"/>
                </a:tc>
                <a:tc>
                  <a:txBody>
                    <a:bodyPr/>
                    <a:lstStyle/>
                    <a:p>
                      <a:pPr>
                        <a:lnSpc>
                          <a:spcPct val="107000"/>
                        </a:lnSpc>
                      </a:pPr>
                      <a:endParaRPr lang="es-CL" sz="1100" dirty="0">
                        <a:effectLst/>
                        <a:latin typeface="Tw Cen MT" panose="020B0602020104020603" pitchFamily="34" charset="0"/>
                      </a:endParaRPr>
                    </a:p>
                  </a:txBody>
                  <a:tcPr marL="33404" marR="33404" marT="0" marB="0" anchor="b"/>
                </a:tc>
                <a:tc>
                  <a:txBody>
                    <a:bodyPr/>
                    <a:lstStyle/>
                    <a:p>
                      <a:pPr>
                        <a:lnSpc>
                          <a:spcPct val="107000"/>
                        </a:lnSpc>
                        <a:spcAft>
                          <a:spcPts val="0"/>
                        </a:spcAft>
                      </a:pPr>
                      <a:r>
                        <a:rPr lang="es-CL" sz="1100">
                          <a:effectLst/>
                        </a:rPr>
                        <a:t> </a:t>
                      </a:r>
                      <a:endParaRPr lang="es-CL" sz="110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extLst>
                  <a:ext uri="{0D108BD9-81ED-4DB2-BD59-A6C34878D82A}">
                    <a16:rowId xmlns:a16="http://schemas.microsoft.com/office/drawing/2014/main" val="10024"/>
                  </a:ext>
                </a:extLst>
              </a:tr>
              <a:tr h="175383">
                <a:tc>
                  <a:txBody>
                    <a:bodyPr/>
                    <a:lstStyle/>
                    <a:p>
                      <a:pPr algn="ctr">
                        <a:lnSpc>
                          <a:spcPct val="107000"/>
                        </a:lnSpc>
                        <a:spcAft>
                          <a:spcPts val="0"/>
                        </a:spcAft>
                      </a:pPr>
                      <a:r>
                        <a:rPr lang="es-CL" sz="1200" b="1">
                          <a:effectLst/>
                        </a:rPr>
                        <a:t>TOTAL DE GASTOS</a:t>
                      </a:r>
                      <a:endParaRPr lang="es-CL" sz="1100" b="1">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ctr"/>
                </a:tc>
                <a:tc>
                  <a:txBody>
                    <a:bodyPr/>
                    <a:lstStyle/>
                    <a:p>
                      <a:pPr algn="ctr">
                        <a:lnSpc>
                          <a:spcPct val="107000"/>
                        </a:lnSpc>
                        <a:spcAft>
                          <a:spcPts val="0"/>
                        </a:spcAft>
                      </a:pPr>
                      <a:r>
                        <a:rPr lang="es-CL" sz="1100" b="1">
                          <a:effectLst/>
                        </a:rPr>
                        <a:t>319.487</a:t>
                      </a:r>
                      <a:endParaRPr lang="es-CL" sz="1100" b="1">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nSpc>
                          <a:spcPct val="107000"/>
                        </a:lnSpc>
                        <a:spcAft>
                          <a:spcPts val="0"/>
                        </a:spcAft>
                      </a:pPr>
                      <a:r>
                        <a:rPr lang="es-CL" sz="1100" b="1">
                          <a:effectLst/>
                        </a:rPr>
                        <a:t> </a:t>
                      </a:r>
                      <a:endParaRPr lang="es-CL" sz="1100" b="1">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pPr algn="ctr">
                        <a:lnSpc>
                          <a:spcPct val="107000"/>
                        </a:lnSpc>
                        <a:spcAft>
                          <a:spcPts val="0"/>
                        </a:spcAft>
                      </a:pPr>
                      <a:r>
                        <a:rPr lang="es-CL" sz="1100" b="1" dirty="0">
                          <a:effectLst/>
                        </a:rPr>
                        <a:t>444.995</a:t>
                      </a:r>
                      <a:endParaRPr lang="es-CL" sz="1100" b="1" dirty="0">
                        <a:effectLst/>
                        <a:latin typeface="Tw Cen MT" panose="020B0602020104020603" pitchFamily="34" charset="0"/>
                        <a:ea typeface="Tw Cen MT" panose="020B0602020104020603" pitchFamily="34" charset="0"/>
                        <a:cs typeface="Times New Roman" panose="02020603050405020304" pitchFamily="18" charset="0"/>
                      </a:endParaRPr>
                    </a:p>
                  </a:txBody>
                  <a:tcPr marL="33404" marR="33404" marT="0" marB="0" anchor="b"/>
                </a:tc>
                <a:tc>
                  <a:txBody>
                    <a:bodyPr/>
                    <a:lstStyle/>
                    <a:p>
                      <a:endParaRPr lang="es-CL" sz="1400" dirty="0"/>
                    </a:p>
                  </a:txBody>
                  <a:tcPr marL="33404" marR="33404" marT="0" marB="0" anchor="b"/>
                </a:tc>
                <a:extLst>
                  <a:ext uri="{0D108BD9-81ED-4DB2-BD59-A6C34878D82A}">
                    <a16:rowId xmlns:a16="http://schemas.microsoft.com/office/drawing/2014/main" val="10025"/>
                  </a:ext>
                </a:extLst>
              </a:tr>
            </a:tbl>
          </a:graphicData>
        </a:graphic>
      </p:graphicFrame>
      <p:sp>
        <p:nvSpPr>
          <p:cNvPr id="4" name="Rectángulo 3"/>
          <p:cNvSpPr/>
          <p:nvPr/>
        </p:nvSpPr>
        <p:spPr>
          <a:xfrm>
            <a:off x="7914289" y="1206490"/>
            <a:ext cx="4078013" cy="4394216"/>
          </a:xfrm>
          <a:prstGeom prst="rect">
            <a:avLst/>
          </a:prstGeom>
        </p:spPr>
        <p:txBody>
          <a:bodyPr wrap="square">
            <a:spAutoFit/>
          </a:bodyPr>
          <a:lstStyle/>
          <a:p>
            <a:pPr indent="449580" algn="just">
              <a:lnSpc>
                <a:spcPct val="107000"/>
              </a:lnSpc>
              <a:spcAft>
                <a:spcPts val="800"/>
              </a:spcAft>
            </a:pPr>
            <a:r>
              <a:rPr lang="es-MX" sz="1600" b="1" dirty="0">
                <a:solidFill>
                  <a:schemeClr val="accent5">
                    <a:lumMod val="50000"/>
                  </a:schemeClr>
                </a:solidFill>
                <a:latin typeface="Museo Slab 900" panose="02000000000000000000" pitchFamily="2" charset="77"/>
                <a:ea typeface="+mj-ea"/>
                <a:cs typeface="+mj-cs"/>
              </a:rPr>
              <a:t>Se realiza un gasto total de $319.487.000 durante el año 2021, siendo un 28,2% menos que el año 2020. Los mayores gastos indirectos registrados durante el año 2021 se reflejaron en el pago de servicios básicos y generales (agua, luz, telefonía, gas, vigilancia, etc.), y en mantenimiento y reparaciones.</a:t>
            </a:r>
            <a:endParaRPr lang="es-CL" sz="1600" b="1" dirty="0">
              <a:solidFill>
                <a:schemeClr val="accent5">
                  <a:lumMod val="50000"/>
                </a:schemeClr>
              </a:solidFill>
              <a:latin typeface="Museo Slab 900" panose="02000000000000000000" pitchFamily="2" charset="77"/>
              <a:ea typeface="+mj-ea"/>
              <a:cs typeface="+mj-cs"/>
            </a:endParaRPr>
          </a:p>
          <a:p>
            <a:pPr indent="449580" algn="just">
              <a:lnSpc>
                <a:spcPct val="107000"/>
              </a:lnSpc>
              <a:spcAft>
                <a:spcPts val="800"/>
              </a:spcAft>
            </a:pPr>
            <a:r>
              <a:rPr lang="es-MX" sz="1600" b="1" dirty="0">
                <a:solidFill>
                  <a:schemeClr val="accent5">
                    <a:lumMod val="50000"/>
                  </a:schemeClr>
                </a:solidFill>
                <a:latin typeface="Museo Slab 900" panose="02000000000000000000" pitchFamily="2" charset="77"/>
                <a:ea typeface="+mj-ea"/>
                <a:cs typeface="+mj-cs"/>
              </a:rPr>
              <a:t>Dentro de los gastos directos, disminuyó en un 1,6% en comparación al año 2020, siendo los Productos Farmacéuticos el ítem con mayor proporción del gasto. </a:t>
            </a:r>
            <a:endParaRPr lang="es-CL" sz="1600" b="1" dirty="0">
              <a:solidFill>
                <a:schemeClr val="accent5">
                  <a:lumMod val="50000"/>
                </a:schemeClr>
              </a:solidFill>
              <a:latin typeface="Museo Slab 900" panose="02000000000000000000" pitchFamily="2" charset="77"/>
              <a:ea typeface="+mj-ea"/>
              <a:cs typeface="+mj-cs"/>
            </a:endParaRPr>
          </a:p>
        </p:txBody>
      </p:sp>
    </p:spTree>
    <p:extLst>
      <p:ext uri="{BB962C8B-B14F-4D97-AF65-F5344CB8AC3E}">
        <p14:creationId xmlns:p14="http://schemas.microsoft.com/office/powerpoint/2010/main" val="4190715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ubtítulo 2"/>
          <p:cNvSpPr>
            <a:spLocks noGrp="1"/>
          </p:cNvSpPr>
          <p:nvPr>
            <p:ph type="subTitle" idx="1"/>
          </p:nvPr>
        </p:nvSpPr>
        <p:spPr>
          <a:xfrm>
            <a:off x="1284301" y="1953636"/>
            <a:ext cx="9623397" cy="1244806"/>
          </a:xfrm>
        </p:spPr>
        <p:txBody>
          <a:bodyPr>
            <a:noAutofit/>
          </a:bodyPr>
          <a:lstStyle/>
          <a:p>
            <a:pPr>
              <a:lnSpc>
                <a:spcPct val="120000"/>
              </a:lnSpc>
              <a:spcBef>
                <a:spcPct val="0"/>
              </a:spcBef>
            </a:pPr>
            <a:r>
              <a:rPr lang="es-ES" sz="4900" b="1" spc="300" dirty="0" smtClean="0">
                <a:solidFill>
                  <a:schemeClr val="accent1">
                    <a:lumMod val="75000"/>
                  </a:schemeClr>
                </a:solidFill>
                <a:latin typeface="Museo Slab 700" panose="02000000000000000000" pitchFamily="2" charset="77"/>
                <a:ea typeface="+mj-ea"/>
                <a:cs typeface="+mj-cs"/>
              </a:rPr>
              <a:t>Participación Social- Promoción y Prevención</a:t>
            </a:r>
            <a:endParaRPr lang="es-ES" sz="2800" b="1" spc="300" dirty="0">
              <a:solidFill>
                <a:schemeClr val="accent1">
                  <a:lumMod val="75000"/>
                </a:schemeClr>
              </a:solidFill>
              <a:latin typeface="Museo Slab 700" panose="02000000000000000000" pitchFamily="2" charset="77"/>
              <a:ea typeface="+mj-ea"/>
              <a:cs typeface="+mj-cs"/>
            </a:endParaRPr>
          </a:p>
        </p:txBody>
      </p:sp>
    </p:spTree>
    <p:extLst>
      <p:ext uri="{BB962C8B-B14F-4D97-AF65-F5344CB8AC3E}">
        <p14:creationId xmlns:p14="http://schemas.microsoft.com/office/powerpoint/2010/main" val="1675041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ítulo 14">
            <a:extLst>
              <a:ext uri="{FF2B5EF4-FFF2-40B4-BE49-F238E27FC236}">
                <a16:creationId xmlns:a16="http://schemas.microsoft.com/office/drawing/2014/main" id="{48F50B0B-2DD7-9447-A6E4-49F585684F79}"/>
              </a:ext>
            </a:extLst>
          </p:cNvPr>
          <p:cNvSpPr>
            <a:spLocks noGrp="1"/>
          </p:cNvSpPr>
          <p:nvPr>
            <p:ph type="title"/>
          </p:nvPr>
        </p:nvSpPr>
        <p:spPr>
          <a:xfrm>
            <a:off x="838200" y="853995"/>
            <a:ext cx="10515600" cy="771679"/>
          </a:xfrm>
        </p:spPr>
        <p:txBody>
          <a:bodyPr>
            <a:normAutofit/>
          </a:bodyPr>
          <a:lstStyle/>
          <a:p>
            <a:r>
              <a:rPr lang="es-CL" sz="4000" b="1" dirty="0" smtClean="0">
                <a:solidFill>
                  <a:schemeClr val="accent5">
                    <a:lumMod val="50000"/>
                  </a:schemeClr>
                </a:solidFill>
                <a:latin typeface="Museo Slab 900" panose="02000000000000000000" pitchFamily="2" charset="77"/>
              </a:rPr>
              <a:t>Datos Demográficos</a:t>
            </a:r>
            <a:endParaRPr lang="es-CL" sz="4000" b="1" dirty="0">
              <a:solidFill>
                <a:schemeClr val="accent5">
                  <a:lumMod val="50000"/>
                </a:schemeClr>
              </a:solidFill>
              <a:latin typeface="Museo Slab 900" panose="02000000000000000000" pitchFamily="2" charset="77"/>
            </a:endParaRPr>
          </a:p>
        </p:txBody>
      </p:sp>
      <p:sp>
        <p:nvSpPr>
          <p:cNvPr id="12" name="Marcador de contenido 2">
            <a:extLst>
              <a:ext uri="{FF2B5EF4-FFF2-40B4-BE49-F238E27FC236}">
                <a16:creationId xmlns:a16="http://schemas.microsoft.com/office/drawing/2014/main" id="{29467BAA-E74F-ED4F-8D86-6EC289388837}"/>
              </a:ext>
            </a:extLst>
          </p:cNvPr>
          <p:cNvSpPr>
            <a:spLocks noGrp="1"/>
          </p:cNvSpPr>
          <p:nvPr/>
        </p:nvSpPr>
        <p:spPr>
          <a:xfrm>
            <a:off x="2842054" y="2370737"/>
            <a:ext cx="4039629" cy="3979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L" sz="1800" b="0" i="0" u="none" strike="noStrike" kern="0" cap="none" spc="0" normalizeH="0" baseline="0" noProof="0" dirty="0">
              <a:ln>
                <a:noFill/>
              </a:ln>
              <a:solidFill>
                <a:srgbClr val="4C6598">
                  <a:lumMod val="75000"/>
                </a:srgbClr>
              </a:solidFill>
              <a:effectLst/>
              <a:uLnTx/>
              <a:uFillTx/>
              <a:latin typeface="gobCL" pitchFamily="2" charset="77"/>
            </a:endParaRPr>
          </a:p>
        </p:txBody>
      </p:sp>
      <p:pic>
        <p:nvPicPr>
          <p:cNvPr id="18" name="Marcador de contenido 9">
            <a:extLst>
              <a:ext uri="{FF2B5EF4-FFF2-40B4-BE49-F238E27FC236}">
                <a16:creationId xmlns:a16="http://schemas.microsoft.com/office/drawing/2014/main" id="{5BE24E5C-3882-4D47-95CE-406680979F5E}"/>
              </a:ext>
            </a:extLst>
          </p:cNvPr>
          <p:cNvPicPr>
            <a:picLocks noChangeAspect="1"/>
          </p:cNvPicPr>
          <p:nvPr/>
        </p:nvPicPr>
        <p:blipFill>
          <a:blip r:embed="rId4"/>
          <a:stretch>
            <a:fillRect/>
          </a:stretch>
        </p:blipFill>
        <p:spPr>
          <a:xfrm>
            <a:off x="838200" y="1748864"/>
            <a:ext cx="744773" cy="199913"/>
          </a:xfrm>
          <a:prstGeom prst="rect">
            <a:avLst/>
          </a:prstGeom>
        </p:spPr>
      </p:pic>
      <p:pic>
        <p:nvPicPr>
          <p:cNvPr id="10" name="Imagen 9"/>
          <p:cNvPicPr>
            <a:picLocks noChangeAspect="1"/>
          </p:cNvPicPr>
          <p:nvPr/>
        </p:nvPicPr>
        <p:blipFill rotWithShape="1">
          <a:blip r:embed="rId5"/>
          <a:srcRect l="61343" t="44362" r="19851" b="20879"/>
          <a:stretch/>
        </p:blipFill>
        <p:spPr>
          <a:xfrm>
            <a:off x="2044340" y="2293184"/>
            <a:ext cx="4117725" cy="4281130"/>
          </a:xfrm>
          <a:prstGeom prst="rect">
            <a:avLst/>
          </a:prstGeom>
        </p:spPr>
      </p:pic>
      <p:sp>
        <p:nvSpPr>
          <p:cNvPr id="11" name="CuadroTexto 10"/>
          <p:cNvSpPr txBox="1"/>
          <p:nvPr/>
        </p:nvSpPr>
        <p:spPr>
          <a:xfrm>
            <a:off x="2722168" y="1815822"/>
            <a:ext cx="3078405" cy="338554"/>
          </a:xfrm>
          <a:prstGeom prst="rect">
            <a:avLst/>
          </a:prstGeom>
          <a:noFill/>
        </p:spPr>
        <p:txBody>
          <a:bodyPr wrap="square" rtlCol="0">
            <a:spAutoFit/>
          </a:bodyPr>
          <a:lstStyle/>
          <a:p>
            <a:pPr algn="ctr"/>
            <a:r>
              <a:rPr lang="es-CL" sz="1600" b="1" dirty="0">
                <a:solidFill>
                  <a:schemeClr val="accent5">
                    <a:lumMod val="50000"/>
                  </a:schemeClr>
                </a:solidFill>
                <a:latin typeface="Museo Slab 900" panose="02000000000000000000" pitchFamily="2" charset="77"/>
                <a:ea typeface="+mj-ea"/>
                <a:cs typeface="+mj-cs"/>
              </a:rPr>
              <a:t>Pueblos Originarios</a:t>
            </a:r>
          </a:p>
        </p:txBody>
      </p:sp>
      <p:pic>
        <p:nvPicPr>
          <p:cNvPr id="13" name="Imagen 12"/>
          <p:cNvPicPr>
            <a:picLocks noChangeAspect="1"/>
          </p:cNvPicPr>
          <p:nvPr/>
        </p:nvPicPr>
        <p:blipFill rotWithShape="1">
          <a:blip r:embed="rId6"/>
          <a:srcRect l="61642" t="48872" r="20448" b="15572"/>
          <a:stretch/>
        </p:blipFill>
        <p:spPr>
          <a:xfrm>
            <a:off x="6397978" y="2293184"/>
            <a:ext cx="3653553" cy="4079799"/>
          </a:xfrm>
          <a:prstGeom prst="rect">
            <a:avLst/>
          </a:prstGeom>
        </p:spPr>
      </p:pic>
      <p:sp>
        <p:nvSpPr>
          <p:cNvPr id="14" name="CuadroTexto 13"/>
          <p:cNvSpPr txBox="1"/>
          <p:nvPr/>
        </p:nvSpPr>
        <p:spPr>
          <a:xfrm>
            <a:off x="6685551" y="1815822"/>
            <a:ext cx="3078405" cy="338554"/>
          </a:xfrm>
          <a:prstGeom prst="rect">
            <a:avLst/>
          </a:prstGeom>
          <a:noFill/>
        </p:spPr>
        <p:txBody>
          <a:bodyPr wrap="square" rtlCol="0">
            <a:spAutoFit/>
          </a:bodyPr>
          <a:lstStyle/>
          <a:p>
            <a:pPr algn="ctr"/>
            <a:r>
              <a:rPr lang="es-CL" sz="1600" b="1" dirty="0">
                <a:solidFill>
                  <a:schemeClr val="accent5">
                    <a:lumMod val="50000"/>
                  </a:schemeClr>
                </a:solidFill>
                <a:latin typeface="Museo Slab 900" panose="02000000000000000000" pitchFamily="2" charset="77"/>
                <a:ea typeface="+mj-ea"/>
                <a:cs typeface="+mj-cs"/>
              </a:rPr>
              <a:t>Migración Internacional</a:t>
            </a:r>
          </a:p>
        </p:txBody>
      </p:sp>
    </p:spTree>
    <p:extLst>
      <p:ext uri="{BB962C8B-B14F-4D97-AF65-F5344CB8AC3E}">
        <p14:creationId xmlns:p14="http://schemas.microsoft.com/office/powerpoint/2010/main" val="2615898708"/>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3157882" y="2430311"/>
            <a:ext cx="2724507" cy="591419"/>
          </a:xfrm>
          <a:prstGeom prst="rect">
            <a:avLst/>
          </a:prstGeom>
        </p:spPr>
        <p:txBody>
          <a:bodyPr vert="horz" lIns="68580" tIns="34290" rIns="68580" bIns="3429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350" dirty="0">
              <a:solidFill>
                <a:prstClr val="white">
                  <a:lumMod val="50000"/>
                </a:prstClr>
              </a:solidFill>
            </a:endParaRPr>
          </a:p>
        </p:txBody>
      </p:sp>
      <p:sp>
        <p:nvSpPr>
          <p:cNvPr id="10" name="Subtítulo 2"/>
          <p:cNvSpPr txBox="1">
            <a:spLocks/>
          </p:cNvSpPr>
          <p:nvPr/>
        </p:nvSpPr>
        <p:spPr>
          <a:xfrm>
            <a:off x="1807192" y="287036"/>
            <a:ext cx="6008427" cy="747696"/>
          </a:xfrm>
          <a:prstGeom prst="rect">
            <a:avLst/>
          </a:prstGeom>
        </p:spPr>
        <p:txBody>
          <a:bodyPr vert="horz" lIns="68580" tIns="34290" rIns="68580" bIns="3429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ES" sz="2400" b="1" dirty="0">
                <a:solidFill>
                  <a:schemeClr val="accent5">
                    <a:lumMod val="50000"/>
                  </a:schemeClr>
                </a:solidFill>
                <a:latin typeface="Museo Slab 900" panose="02000000000000000000" pitchFamily="2" charset="77"/>
                <a:ea typeface="+mj-ea"/>
                <a:cs typeface="+mj-cs"/>
              </a:rPr>
              <a:t>A.  Servicios Sociales / Ayudas Intrafamiliares</a:t>
            </a:r>
          </a:p>
        </p:txBody>
      </p:sp>
      <p:graphicFrame>
        <p:nvGraphicFramePr>
          <p:cNvPr id="23" name="Tabla 22"/>
          <p:cNvGraphicFramePr>
            <a:graphicFrameLocks noGrp="1"/>
          </p:cNvGraphicFramePr>
          <p:nvPr>
            <p:extLst>
              <p:ext uri="{D42A27DB-BD31-4B8C-83A1-F6EECF244321}">
                <p14:modId xmlns:p14="http://schemas.microsoft.com/office/powerpoint/2010/main" val="114183308"/>
              </p:ext>
            </p:extLst>
          </p:nvPr>
        </p:nvGraphicFramePr>
        <p:xfrm>
          <a:off x="3268716" y="1198178"/>
          <a:ext cx="5082992" cy="1632480"/>
        </p:xfrm>
        <a:graphic>
          <a:graphicData uri="http://schemas.openxmlformats.org/drawingml/2006/table">
            <a:tbl>
              <a:tblPr firstRow="1" firstCol="1" bandRow="1">
                <a:tableStyleId>{7DF18680-E054-41AD-8BC1-D1AEF772440D}</a:tableStyleId>
              </a:tblPr>
              <a:tblGrid>
                <a:gridCol w="1270424">
                  <a:extLst>
                    <a:ext uri="{9D8B030D-6E8A-4147-A177-3AD203B41FA5}">
                      <a16:colId xmlns:a16="http://schemas.microsoft.com/office/drawing/2014/main" val="20000"/>
                    </a:ext>
                  </a:extLst>
                </a:gridCol>
                <a:gridCol w="1270856">
                  <a:extLst>
                    <a:ext uri="{9D8B030D-6E8A-4147-A177-3AD203B41FA5}">
                      <a16:colId xmlns:a16="http://schemas.microsoft.com/office/drawing/2014/main" val="20001"/>
                    </a:ext>
                  </a:extLst>
                </a:gridCol>
                <a:gridCol w="1270856">
                  <a:extLst>
                    <a:ext uri="{9D8B030D-6E8A-4147-A177-3AD203B41FA5}">
                      <a16:colId xmlns:a16="http://schemas.microsoft.com/office/drawing/2014/main" val="20002"/>
                    </a:ext>
                  </a:extLst>
                </a:gridCol>
                <a:gridCol w="1270856">
                  <a:extLst>
                    <a:ext uri="{9D8B030D-6E8A-4147-A177-3AD203B41FA5}">
                      <a16:colId xmlns:a16="http://schemas.microsoft.com/office/drawing/2014/main" val="20003"/>
                    </a:ext>
                  </a:extLst>
                </a:gridCol>
              </a:tblGrid>
              <a:tr h="544160">
                <a:tc>
                  <a:txBody>
                    <a:bodyPr/>
                    <a:lstStyle/>
                    <a:p>
                      <a:pPr algn="ctr">
                        <a:lnSpc>
                          <a:spcPct val="107000"/>
                        </a:lnSpc>
                        <a:spcAft>
                          <a:spcPts val="0"/>
                        </a:spcAft>
                      </a:pPr>
                      <a:r>
                        <a:rPr lang="es-CL" sz="2000" dirty="0">
                          <a:effectLst/>
                        </a:rPr>
                        <a:t>Gastos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s-CL" sz="2000" dirty="0" smtClean="0">
                          <a:solidFill>
                            <a:schemeClr val="tx1"/>
                          </a:solidFill>
                          <a:effectLst/>
                        </a:rPr>
                        <a:t>2019</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s-CL" sz="2000" dirty="0" smtClean="0">
                          <a:solidFill>
                            <a:schemeClr val="tx1"/>
                          </a:solidFill>
                          <a:effectLst/>
                        </a:rPr>
                        <a:t>2020</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2000" kern="1200" dirty="0">
                          <a:solidFill>
                            <a:schemeClr val="dk1"/>
                          </a:solidFill>
                          <a:effectLst/>
                          <a:latin typeface="+mn-lt"/>
                          <a:ea typeface="+mn-ea"/>
                          <a:cs typeface="+mn-cs"/>
                        </a:rPr>
                        <a:t>2021</a:t>
                      </a:r>
                    </a:p>
                  </a:txBody>
                  <a:tcPr marL="68580" marR="68580" marT="0" marB="0">
                    <a:solidFill>
                      <a:schemeClr val="accent5">
                        <a:lumMod val="60000"/>
                        <a:lumOff val="40000"/>
                      </a:schemeClr>
                    </a:solidFill>
                  </a:tcPr>
                </a:tc>
                <a:extLst>
                  <a:ext uri="{0D108BD9-81ED-4DB2-BD59-A6C34878D82A}">
                    <a16:rowId xmlns:a16="http://schemas.microsoft.com/office/drawing/2014/main" val="10000"/>
                  </a:ext>
                </a:extLst>
              </a:tr>
              <a:tr h="544160">
                <a:tc>
                  <a:txBody>
                    <a:bodyPr/>
                    <a:lstStyle/>
                    <a:p>
                      <a:pPr algn="ctr">
                        <a:lnSpc>
                          <a:spcPct val="107000"/>
                        </a:lnSpc>
                        <a:spcAft>
                          <a:spcPts val="0"/>
                        </a:spcAft>
                      </a:pPr>
                      <a:r>
                        <a:rPr lang="es-CL" sz="2000">
                          <a:effectLst/>
                        </a:rPr>
                        <a:t>Asignado</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s-CL" sz="2000">
                          <a:effectLst/>
                        </a:rPr>
                        <a:t>$ 809.000</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s-CL" sz="2000" dirty="0">
                          <a:effectLst/>
                        </a:rPr>
                        <a:t>$ 809.000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2000" kern="1200" dirty="0">
                          <a:solidFill>
                            <a:schemeClr val="dk1"/>
                          </a:solidFill>
                          <a:effectLst/>
                          <a:latin typeface="+mn-lt"/>
                          <a:ea typeface="+mn-ea"/>
                          <a:cs typeface="+mn-cs"/>
                        </a:rPr>
                        <a:t>$ 800.000</a:t>
                      </a:r>
                    </a:p>
                  </a:txBody>
                  <a:tcPr marL="68580" marR="68580" marT="0" marB="0">
                    <a:solidFill>
                      <a:schemeClr val="accent5">
                        <a:lumMod val="60000"/>
                        <a:lumOff val="40000"/>
                      </a:schemeClr>
                    </a:solidFill>
                  </a:tcPr>
                </a:tc>
                <a:extLst>
                  <a:ext uri="{0D108BD9-81ED-4DB2-BD59-A6C34878D82A}">
                    <a16:rowId xmlns:a16="http://schemas.microsoft.com/office/drawing/2014/main" val="10001"/>
                  </a:ext>
                </a:extLst>
              </a:tr>
              <a:tr h="544160">
                <a:tc>
                  <a:txBody>
                    <a:bodyPr/>
                    <a:lstStyle/>
                    <a:p>
                      <a:pPr algn="ctr">
                        <a:lnSpc>
                          <a:spcPct val="107000"/>
                        </a:lnSpc>
                        <a:spcAft>
                          <a:spcPts val="0"/>
                        </a:spcAft>
                      </a:pPr>
                      <a:r>
                        <a:rPr lang="es-CL" sz="2000">
                          <a:effectLst/>
                        </a:rPr>
                        <a:t>Realizado</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s-CL" sz="2000" dirty="0" smtClean="0">
                          <a:effectLst/>
                        </a:rPr>
                        <a:t>$317.000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s-CL" sz="2000" dirty="0" smtClean="0">
                          <a:effectLst/>
                        </a:rPr>
                        <a:t>$285.000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5">
                        <a:lumMod val="60000"/>
                        <a:lumOff val="40000"/>
                      </a:schemeClr>
                    </a:solidFill>
                  </a:tcPr>
                </a:tc>
                <a:tc>
                  <a:txBody>
                    <a:bodyPr/>
                    <a:lstStyle/>
                    <a:p>
                      <a:pPr marL="0" algn="ctr" defTabSz="914400" rtl="0" eaLnBrk="1" latinLnBrk="0" hangingPunct="1">
                        <a:lnSpc>
                          <a:spcPct val="107000"/>
                        </a:lnSpc>
                        <a:spcAft>
                          <a:spcPts val="0"/>
                        </a:spcAft>
                      </a:pPr>
                      <a:r>
                        <a:rPr lang="es-CL" sz="2000" kern="1200" dirty="0">
                          <a:solidFill>
                            <a:schemeClr val="dk1"/>
                          </a:solidFill>
                          <a:effectLst/>
                          <a:latin typeface="+mn-lt"/>
                          <a:ea typeface="+mn-ea"/>
                          <a:cs typeface="+mn-cs"/>
                        </a:rPr>
                        <a:t>$ 315.630</a:t>
                      </a:r>
                    </a:p>
                  </a:txBody>
                  <a:tcPr marL="68580" marR="68580" marT="0" marB="0">
                    <a:solidFill>
                      <a:schemeClr val="accent5">
                        <a:lumMod val="60000"/>
                        <a:lumOff val="40000"/>
                      </a:schemeClr>
                    </a:solidFill>
                  </a:tcPr>
                </a:tc>
                <a:extLst>
                  <a:ext uri="{0D108BD9-81ED-4DB2-BD59-A6C34878D82A}">
                    <a16:rowId xmlns:a16="http://schemas.microsoft.com/office/drawing/2014/main" val="10002"/>
                  </a:ext>
                </a:extLst>
              </a:tr>
            </a:tbl>
          </a:graphicData>
        </a:graphic>
      </p:graphicFrame>
      <p:pic>
        <p:nvPicPr>
          <p:cNvPr id="2" name="Imagen 1"/>
          <p:cNvPicPr>
            <a:picLocks noChangeAspect="1"/>
          </p:cNvPicPr>
          <p:nvPr/>
        </p:nvPicPr>
        <p:blipFill rotWithShape="1">
          <a:blip r:embed="rId4"/>
          <a:srcRect l="32681" t="26766" r="48874" b="49678"/>
          <a:stretch/>
        </p:blipFill>
        <p:spPr>
          <a:xfrm>
            <a:off x="372405" y="3431063"/>
            <a:ext cx="3300086" cy="2370647"/>
          </a:xfrm>
          <a:prstGeom prst="rect">
            <a:avLst/>
          </a:prstGeom>
        </p:spPr>
      </p:pic>
      <p:pic>
        <p:nvPicPr>
          <p:cNvPr id="9" name="Imagen 8"/>
          <p:cNvPicPr>
            <a:picLocks noChangeAspect="1"/>
          </p:cNvPicPr>
          <p:nvPr/>
        </p:nvPicPr>
        <p:blipFill rotWithShape="1">
          <a:blip r:embed="rId4"/>
          <a:srcRect l="58122" t="34530" r="31118" b="52293"/>
          <a:stretch/>
        </p:blipFill>
        <p:spPr>
          <a:xfrm>
            <a:off x="3672491" y="3931971"/>
            <a:ext cx="2324640" cy="1601296"/>
          </a:xfrm>
          <a:prstGeom prst="rect">
            <a:avLst/>
          </a:prstGeom>
        </p:spPr>
      </p:pic>
      <p:pic>
        <p:nvPicPr>
          <p:cNvPr id="11" name="Imagen 10"/>
          <p:cNvPicPr>
            <a:picLocks noChangeAspect="1"/>
          </p:cNvPicPr>
          <p:nvPr/>
        </p:nvPicPr>
        <p:blipFill rotWithShape="1">
          <a:blip r:embed="rId4"/>
          <a:srcRect l="35590" t="55529" r="47609" b="18558"/>
          <a:stretch/>
        </p:blipFill>
        <p:spPr>
          <a:xfrm>
            <a:off x="6620776" y="3431063"/>
            <a:ext cx="2841372" cy="2465240"/>
          </a:xfrm>
          <a:prstGeom prst="rect">
            <a:avLst/>
          </a:prstGeom>
        </p:spPr>
      </p:pic>
      <p:pic>
        <p:nvPicPr>
          <p:cNvPr id="12" name="Imagen 11"/>
          <p:cNvPicPr>
            <a:picLocks noChangeAspect="1"/>
          </p:cNvPicPr>
          <p:nvPr/>
        </p:nvPicPr>
        <p:blipFill rotWithShape="1">
          <a:blip r:embed="rId4"/>
          <a:srcRect l="57466" t="65808" r="31148" b="22998"/>
          <a:stretch/>
        </p:blipFill>
        <p:spPr>
          <a:xfrm>
            <a:off x="9462148" y="3989607"/>
            <a:ext cx="2437565" cy="1348152"/>
          </a:xfrm>
          <a:prstGeom prst="rect">
            <a:avLst/>
          </a:prstGeom>
        </p:spPr>
      </p:pic>
    </p:spTree>
    <p:extLst>
      <p:ext uri="{BB962C8B-B14F-4D97-AF65-F5344CB8AC3E}">
        <p14:creationId xmlns:p14="http://schemas.microsoft.com/office/powerpoint/2010/main" val="276354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15" name="Subtítulo 2"/>
          <p:cNvSpPr txBox="1">
            <a:spLocks/>
          </p:cNvSpPr>
          <p:nvPr/>
        </p:nvSpPr>
        <p:spPr>
          <a:xfrm>
            <a:off x="241739" y="182826"/>
            <a:ext cx="9312164" cy="48651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ES" sz="2400" b="1" dirty="0">
                <a:solidFill>
                  <a:schemeClr val="accent5">
                    <a:lumMod val="50000"/>
                  </a:schemeClr>
                </a:solidFill>
                <a:latin typeface="Museo Slab 900" panose="02000000000000000000" pitchFamily="2" charset="77"/>
                <a:ea typeface="+mj-ea"/>
                <a:cs typeface="+mj-cs"/>
              </a:rPr>
              <a:t>B. Participación Social con Inter e </a:t>
            </a:r>
            <a:r>
              <a:rPr lang="es-ES" sz="2400" b="1" dirty="0" err="1">
                <a:solidFill>
                  <a:schemeClr val="accent5">
                    <a:lumMod val="50000"/>
                  </a:schemeClr>
                </a:solidFill>
                <a:latin typeface="Museo Slab 900" panose="02000000000000000000" pitchFamily="2" charset="77"/>
                <a:ea typeface="+mj-ea"/>
                <a:cs typeface="+mj-cs"/>
              </a:rPr>
              <a:t>Intrasector</a:t>
            </a:r>
            <a:endParaRPr lang="es-ES" sz="2400" b="1" dirty="0">
              <a:solidFill>
                <a:schemeClr val="accent5">
                  <a:lumMod val="50000"/>
                </a:schemeClr>
              </a:solidFill>
              <a:latin typeface="Museo Slab 900" panose="02000000000000000000" pitchFamily="2" charset="77"/>
              <a:ea typeface="+mj-ea"/>
              <a:cs typeface="+mj-cs"/>
            </a:endParaRPr>
          </a:p>
          <a:p>
            <a:endParaRPr lang="es-ES" sz="2400" b="1" dirty="0">
              <a:solidFill>
                <a:schemeClr val="accent5">
                  <a:lumMod val="50000"/>
                </a:schemeClr>
              </a:solidFill>
              <a:latin typeface="Museo Slab 900" panose="02000000000000000000" pitchFamily="2" charset="77"/>
              <a:ea typeface="+mj-ea"/>
              <a:cs typeface="+mj-cs"/>
            </a:endParaRPr>
          </a:p>
        </p:txBody>
      </p:sp>
      <p:sp>
        <p:nvSpPr>
          <p:cNvPr id="16" name="Subtítulo 2"/>
          <p:cNvSpPr txBox="1">
            <a:spLocks/>
          </p:cNvSpPr>
          <p:nvPr/>
        </p:nvSpPr>
        <p:spPr>
          <a:xfrm>
            <a:off x="325821" y="880184"/>
            <a:ext cx="6208552" cy="752787"/>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MX" sz="2400" b="1" dirty="0">
                <a:solidFill>
                  <a:schemeClr val="tx2"/>
                </a:solidFill>
              </a:rPr>
              <a:t> </a:t>
            </a:r>
            <a:r>
              <a:rPr lang="es-CL" sz="2400" b="1" dirty="0" smtClean="0">
                <a:solidFill>
                  <a:schemeClr val="tx2"/>
                </a:solidFill>
              </a:rPr>
              <a:t>Talleres Educativos: “Semana de la Lactancia Materna”</a:t>
            </a:r>
            <a:endParaRPr lang="es-CL" sz="2400" b="1" dirty="0">
              <a:solidFill>
                <a:schemeClr val="tx2"/>
              </a:solidFill>
            </a:endParaRPr>
          </a:p>
          <a:p>
            <a:r>
              <a:rPr lang="es-MX" sz="2400" b="1" dirty="0">
                <a:solidFill>
                  <a:srgbClr val="003399"/>
                </a:solidFill>
              </a:rPr>
              <a:t> </a:t>
            </a:r>
          </a:p>
        </p:txBody>
      </p:sp>
      <p:pic>
        <p:nvPicPr>
          <p:cNvPr id="11" name="Imagen 10" descr="cid:1806cf9a798207cf5f04"/>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910949" y="1843810"/>
            <a:ext cx="5038295" cy="4034626"/>
          </a:xfrm>
          <a:prstGeom prst="rect">
            <a:avLst/>
          </a:prstGeom>
          <a:noFill/>
          <a:ln>
            <a:noFill/>
          </a:ln>
        </p:spPr>
      </p:pic>
      <p:pic>
        <p:nvPicPr>
          <p:cNvPr id="12" name="Imagen 11" descr="cid:1806cf982f6207cf5f01"/>
          <p:cNvPicPr/>
          <p:nvPr/>
        </p:nvPicPr>
        <p:blipFill rotWithShape="1">
          <a:blip r:embed="rId6" r:link="rId7" cstate="print">
            <a:extLst>
              <a:ext uri="{28A0092B-C50C-407E-A947-70E740481C1C}">
                <a14:useLocalDpi xmlns:a14="http://schemas.microsoft.com/office/drawing/2010/main" val="0"/>
              </a:ext>
            </a:extLst>
          </a:blip>
          <a:srcRect t="8274" b="22352"/>
          <a:stretch/>
        </p:blipFill>
        <p:spPr bwMode="auto">
          <a:xfrm>
            <a:off x="6337080" y="1177159"/>
            <a:ext cx="5171747" cy="41260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80854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Subtítulo 2"/>
          <p:cNvSpPr txBox="1">
            <a:spLocks/>
          </p:cNvSpPr>
          <p:nvPr/>
        </p:nvSpPr>
        <p:spPr>
          <a:xfrm>
            <a:off x="241739" y="182826"/>
            <a:ext cx="9312164" cy="48651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ES" sz="2400" b="1" dirty="0">
                <a:solidFill>
                  <a:schemeClr val="accent5">
                    <a:lumMod val="50000"/>
                  </a:schemeClr>
                </a:solidFill>
                <a:latin typeface="Museo Slab 900" panose="02000000000000000000" pitchFamily="2" charset="77"/>
                <a:ea typeface="+mj-ea"/>
                <a:cs typeface="+mj-cs"/>
              </a:rPr>
              <a:t>B. Participación Social con Inter e </a:t>
            </a:r>
            <a:r>
              <a:rPr lang="es-ES" sz="2400" b="1" dirty="0" err="1">
                <a:solidFill>
                  <a:schemeClr val="accent5">
                    <a:lumMod val="50000"/>
                  </a:schemeClr>
                </a:solidFill>
                <a:latin typeface="Museo Slab 900" panose="02000000000000000000" pitchFamily="2" charset="77"/>
                <a:ea typeface="+mj-ea"/>
                <a:cs typeface="+mj-cs"/>
              </a:rPr>
              <a:t>Intrasector</a:t>
            </a:r>
            <a:endParaRPr lang="es-ES" sz="2400" b="1" dirty="0">
              <a:solidFill>
                <a:schemeClr val="accent5">
                  <a:lumMod val="50000"/>
                </a:schemeClr>
              </a:solidFill>
              <a:latin typeface="Museo Slab 900" panose="02000000000000000000" pitchFamily="2" charset="77"/>
              <a:ea typeface="+mj-ea"/>
              <a:cs typeface="+mj-cs"/>
            </a:endParaRPr>
          </a:p>
          <a:p>
            <a:endParaRPr lang="es-ES" sz="2400" b="1" dirty="0">
              <a:solidFill>
                <a:schemeClr val="accent5">
                  <a:lumMod val="50000"/>
                </a:schemeClr>
              </a:solidFill>
              <a:latin typeface="Museo Slab 900" panose="02000000000000000000" pitchFamily="2" charset="77"/>
              <a:ea typeface="+mj-ea"/>
              <a:cs typeface="+mj-cs"/>
            </a:endParaRPr>
          </a:p>
        </p:txBody>
      </p:sp>
      <p:sp>
        <p:nvSpPr>
          <p:cNvPr id="16" name="Subtítulo 2"/>
          <p:cNvSpPr txBox="1">
            <a:spLocks/>
          </p:cNvSpPr>
          <p:nvPr/>
        </p:nvSpPr>
        <p:spPr>
          <a:xfrm>
            <a:off x="325821" y="880184"/>
            <a:ext cx="6208552" cy="752787"/>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CL" sz="2400" b="1" dirty="0" smtClean="0">
                <a:solidFill>
                  <a:schemeClr val="tx2"/>
                </a:solidFill>
              </a:rPr>
              <a:t>Visita CCS al Nuevo Hospital </a:t>
            </a:r>
            <a:r>
              <a:rPr lang="es-CL" sz="2400" b="1" dirty="0" err="1" smtClean="0">
                <a:solidFill>
                  <a:schemeClr val="tx2"/>
                </a:solidFill>
              </a:rPr>
              <a:t>Biprovincial</a:t>
            </a:r>
            <a:r>
              <a:rPr lang="es-CL" sz="2400" b="1" dirty="0" smtClean="0">
                <a:solidFill>
                  <a:schemeClr val="tx2"/>
                </a:solidFill>
              </a:rPr>
              <a:t> Quillota - Petorca</a:t>
            </a:r>
            <a:endParaRPr lang="es-CL" sz="2400" b="1" dirty="0">
              <a:solidFill>
                <a:schemeClr val="tx2"/>
              </a:solidFill>
            </a:endParaRPr>
          </a:p>
          <a:p>
            <a:r>
              <a:rPr lang="es-MX" sz="2400" b="1" dirty="0">
                <a:solidFill>
                  <a:srgbClr val="003399"/>
                </a:solidFill>
              </a:rPr>
              <a:t> </a:t>
            </a:r>
          </a:p>
        </p:txBody>
      </p:sp>
      <p:pic>
        <p:nvPicPr>
          <p:cNvPr id="7" name="Imagen 6" descr="cid:1806cf5222ec7597e593"/>
          <p:cNvPicPr/>
          <p:nvPr/>
        </p:nvPicPr>
        <p:blipFill rotWithShape="1">
          <a:blip r:embed="rId4" r:link="rId5" cstate="print">
            <a:extLst>
              <a:ext uri="{28A0092B-C50C-407E-A947-70E740481C1C}">
                <a14:useLocalDpi xmlns:a14="http://schemas.microsoft.com/office/drawing/2010/main" val="0"/>
              </a:ext>
            </a:extLst>
          </a:blip>
          <a:srcRect r="15493"/>
          <a:stretch/>
        </p:blipFill>
        <p:spPr bwMode="auto">
          <a:xfrm rot="5400000">
            <a:off x="290097" y="2465740"/>
            <a:ext cx="4904465" cy="3238927"/>
          </a:xfrm>
          <a:prstGeom prst="rect">
            <a:avLst/>
          </a:prstGeom>
          <a:noFill/>
          <a:ln>
            <a:noFill/>
          </a:ln>
          <a:extLst>
            <a:ext uri="{53640926-AAD7-44D8-BBD7-CCE9431645EC}">
              <a14:shadowObscured xmlns:a14="http://schemas.microsoft.com/office/drawing/2010/main"/>
            </a:ext>
          </a:extLst>
        </p:spPr>
      </p:pic>
      <p:pic>
        <p:nvPicPr>
          <p:cNvPr id="8" name="Imagen 7" descr="cid:1806cf5010ae4e019f72"/>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5158838" y="1632970"/>
            <a:ext cx="4184588" cy="4790234"/>
          </a:xfrm>
          <a:prstGeom prst="rect">
            <a:avLst/>
          </a:prstGeom>
          <a:noFill/>
          <a:ln>
            <a:noFill/>
          </a:ln>
        </p:spPr>
      </p:pic>
    </p:spTree>
    <p:extLst>
      <p:ext uri="{BB962C8B-B14F-4D97-AF65-F5344CB8AC3E}">
        <p14:creationId xmlns:p14="http://schemas.microsoft.com/office/powerpoint/2010/main" val="42674331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Subtítulo 2"/>
          <p:cNvSpPr txBox="1">
            <a:spLocks/>
          </p:cNvSpPr>
          <p:nvPr/>
        </p:nvSpPr>
        <p:spPr>
          <a:xfrm>
            <a:off x="241739" y="182826"/>
            <a:ext cx="9312164" cy="48651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ES" sz="2400" b="1" dirty="0">
                <a:solidFill>
                  <a:schemeClr val="accent5">
                    <a:lumMod val="50000"/>
                  </a:schemeClr>
                </a:solidFill>
                <a:latin typeface="Museo Slab 900" panose="02000000000000000000" pitchFamily="2" charset="77"/>
                <a:ea typeface="+mj-ea"/>
                <a:cs typeface="+mj-cs"/>
              </a:rPr>
              <a:t>B. Participación Social con Inter e </a:t>
            </a:r>
            <a:r>
              <a:rPr lang="es-ES" sz="2400" b="1" dirty="0" err="1">
                <a:solidFill>
                  <a:schemeClr val="accent5">
                    <a:lumMod val="50000"/>
                  </a:schemeClr>
                </a:solidFill>
                <a:latin typeface="Museo Slab 900" panose="02000000000000000000" pitchFamily="2" charset="77"/>
                <a:ea typeface="+mj-ea"/>
                <a:cs typeface="+mj-cs"/>
              </a:rPr>
              <a:t>Intrasector</a:t>
            </a:r>
            <a:endParaRPr lang="es-ES" sz="2400" b="1" dirty="0">
              <a:solidFill>
                <a:schemeClr val="accent5">
                  <a:lumMod val="50000"/>
                </a:schemeClr>
              </a:solidFill>
              <a:latin typeface="Museo Slab 900" panose="02000000000000000000" pitchFamily="2" charset="77"/>
              <a:ea typeface="+mj-ea"/>
              <a:cs typeface="+mj-cs"/>
            </a:endParaRPr>
          </a:p>
          <a:p>
            <a:endParaRPr lang="es-ES" sz="2400" b="1" dirty="0">
              <a:solidFill>
                <a:schemeClr val="accent5">
                  <a:lumMod val="50000"/>
                </a:schemeClr>
              </a:solidFill>
              <a:latin typeface="Museo Slab 900" panose="02000000000000000000" pitchFamily="2" charset="77"/>
              <a:ea typeface="+mj-ea"/>
              <a:cs typeface="+mj-cs"/>
            </a:endParaRPr>
          </a:p>
        </p:txBody>
      </p:sp>
      <p:sp>
        <p:nvSpPr>
          <p:cNvPr id="16" name="Subtítulo 2"/>
          <p:cNvSpPr txBox="1">
            <a:spLocks/>
          </p:cNvSpPr>
          <p:nvPr/>
        </p:nvSpPr>
        <p:spPr>
          <a:xfrm>
            <a:off x="704194" y="913332"/>
            <a:ext cx="3783724" cy="559733"/>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CL" sz="5500" b="1" dirty="0" smtClean="0">
                <a:solidFill>
                  <a:schemeClr val="tx2"/>
                </a:solidFill>
              </a:rPr>
              <a:t>Mesa Diversidad SSVQ</a:t>
            </a:r>
            <a:endParaRPr lang="es-CL" sz="2400" b="1" dirty="0">
              <a:solidFill>
                <a:schemeClr val="tx2"/>
              </a:solidFill>
            </a:endParaRPr>
          </a:p>
          <a:p>
            <a:r>
              <a:rPr lang="es-MX" sz="2400" b="1" dirty="0">
                <a:solidFill>
                  <a:srgbClr val="003399"/>
                </a:solidFill>
              </a:rPr>
              <a:t> </a:t>
            </a:r>
          </a:p>
        </p:txBody>
      </p:sp>
      <p:sp>
        <p:nvSpPr>
          <p:cNvPr id="6" name="Subtítulo 2"/>
          <p:cNvSpPr txBox="1">
            <a:spLocks/>
          </p:cNvSpPr>
          <p:nvPr/>
        </p:nvSpPr>
        <p:spPr>
          <a:xfrm>
            <a:off x="5756220" y="914949"/>
            <a:ext cx="3783724" cy="559733"/>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CL" sz="5500" b="1" dirty="0" smtClean="0">
                <a:solidFill>
                  <a:schemeClr val="tx2"/>
                </a:solidFill>
              </a:rPr>
              <a:t>Día Internacional de la Mujer</a:t>
            </a:r>
            <a:endParaRPr lang="es-CL" sz="2400" b="1" dirty="0">
              <a:solidFill>
                <a:schemeClr val="tx2"/>
              </a:solidFill>
            </a:endParaRPr>
          </a:p>
          <a:p>
            <a:r>
              <a:rPr lang="es-MX" sz="2400" b="1" dirty="0">
                <a:solidFill>
                  <a:srgbClr val="003399"/>
                </a:solidFill>
              </a:rPr>
              <a:t> </a:t>
            </a:r>
          </a:p>
        </p:txBody>
      </p:sp>
      <p:pic>
        <p:nvPicPr>
          <p:cNvPr id="9" name="Imagen 8" descr="cid:1806cf45bcbe4e019f71"/>
          <p:cNvPicPr/>
          <p:nvPr/>
        </p:nvPicPr>
        <p:blipFill rotWithShape="1">
          <a:blip r:embed="rId4" r:link="rId5" cstate="print">
            <a:extLst>
              <a:ext uri="{28A0092B-C50C-407E-A947-70E740481C1C}">
                <a14:useLocalDpi xmlns:a14="http://schemas.microsoft.com/office/drawing/2010/main" val="0"/>
              </a:ext>
            </a:extLst>
          </a:blip>
          <a:srcRect t="13019" b="10059"/>
          <a:stretch/>
        </p:blipFill>
        <p:spPr bwMode="auto">
          <a:xfrm>
            <a:off x="913580" y="1431024"/>
            <a:ext cx="3364952" cy="5104162"/>
          </a:xfrm>
          <a:prstGeom prst="rect">
            <a:avLst/>
          </a:prstGeom>
          <a:noFill/>
          <a:ln>
            <a:noFill/>
          </a:ln>
          <a:extLst>
            <a:ext uri="{53640926-AAD7-44D8-BBD7-CCE9431645EC}">
              <a14:shadowObscured xmlns:a14="http://schemas.microsoft.com/office/drawing/2010/main"/>
            </a:ext>
          </a:extLst>
        </p:spPr>
      </p:pic>
      <p:pic>
        <p:nvPicPr>
          <p:cNvPr id="10" name="Imagen 9" descr="cid:1806cf739a22420741f8"/>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5048578" y="1632970"/>
            <a:ext cx="5199008" cy="4147720"/>
          </a:xfrm>
          <a:prstGeom prst="rect">
            <a:avLst/>
          </a:prstGeom>
          <a:noFill/>
          <a:ln>
            <a:noFill/>
          </a:ln>
        </p:spPr>
      </p:pic>
    </p:spTree>
    <p:extLst>
      <p:ext uri="{BB962C8B-B14F-4D97-AF65-F5344CB8AC3E}">
        <p14:creationId xmlns:p14="http://schemas.microsoft.com/office/powerpoint/2010/main" val="2116036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graphicFrame>
        <p:nvGraphicFramePr>
          <p:cNvPr id="3" name="Diagrama 2"/>
          <p:cNvGraphicFramePr/>
          <p:nvPr>
            <p:extLst>
              <p:ext uri="{D42A27DB-BD31-4B8C-83A1-F6EECF244321}">
                <p14:modId xmlns:p14="http://schemas.microsoft.com/office/powerpoint/2010/main" val="864373233"/>
              </p:ext>
            </p:extLst>
          </p:nvPr>
        </p:nvGraphicFramePr>
        <p:xfrm>
          <a:off x="-607210" y="702546"/>
          <a:ext cx="6386863" cy="43668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uadroTexto 3"/>
          <p:cNvSpPr txBox="1"/>
          <p:nvPr/>
        </p:nvSpPr>
        <p:spPr>
          <a:xfrm>
            <a:off x="220718" y="4361951"/>
            <a:ext cx="5181600" cy="2308324"/>
          </a:xfrm>
          <a:prstGeom prst="rect">
            <a:avLst/>
          </a:prstGeom>
          <a:noFill/>
        </p:spPr>
        <p:txBody>
          <a:bodyPr wrap="square" rtlCol="0">
            <a:spAutoFit/>
          </a:bodyPr>
          <a:lstStyle/>
          <a:p>
            <a:pPr marL="285750" indent="-285750">
              <a:buFontTx/>
              <a:buChar char="-"/>
            </a:pPr>
            <a:r>
              <a:rPr lang="es-CL" b="1" dirty="0" smtClean="0">
                <a:solidFill>
                  <a:srgbClr val="0070C0"/>
                </a:solidFill>
              </a:rPr>
              <a:t>Superación Pandemia COVID-19.</a:t>
            </a:r>
          </a:p>
          <a:p>
            <a:pPr marL="285750" indent="-285750">
              <a:buFontTx/>
              <a:buChar char="-"/>
            </a:pPr>
            <a:r>
              <a:rPr lang="es-CL" b="1" dirty="0" smtClean="0">
                <a:solidFill>
                  <a:srgbClr val="0070C0"/>
                </a:solidFill>
              </a:rPr>
              <a:t>Reactivación total de las prestaciones.</a:t>
            </a:r>
          </a:p>
          <a:p>
            <a:pPr marL="285750" indent="-285750">
              <a:buFontTx/>
              <a:buChar char="-"/>
            </a:pPr>
            <a:r>
              <a:rPr lang="es-CL" b="1" dirty="0" smtClean="0">
                <a:solidFill>
                  <a:srgbClr val="0070C0"/>
                </a:solidFill>
              </a:rPr>
              <a:t>Reactivación de actividades de participación social, prevención y promoción en salud.</a:t>
            </a:r>
          </a:p>
          <a:p>
            <a:pPr marL="285750" indent="-285750">
              <a:buFontTx/>
              <a:buChar char="-"/>
            </a:pPr>
            <a:r>
              <a:rPr lang="es-CL" b="1" dirty="0" smtClean="0">
                <a:solidFill>
                  <a:srgbClr val="0070C0"/>
                </a:solidFill>
              </a:rPr>
              <a:t>Cumplimiento de metas de producción.</a:t>
            </a:r>
          </a:p>
          <a:p>
            <a:pPr marL="285750" indent="-285750">
              <a:buFontTx/>
              <a:buChar char="-"/>
            </a:pPr>
            <a:r>
              <a:rPr lang="es-CL" b="1" dirty="0" err="1" smtClean="0">
                <a:solidFill>
                  <a:srgbClr val="0070C0"/>
                </a:solidFill>
              </a:rPr>
              <a:t>Reacreditación</a:t>
            </a:r>
            <a:r>
              <a:rPr lang="es-CL" b="1" dirty="0" smtClean="0">
                <a:solidFill>
                  <a:srgbClr val="0070C0"/>
                </a:solidFill>
              </a:rPr>
              <a:t> </a:t>
            </a:r>
            <a:r>
              <a:rPr lang="es-CL" b="1" dirty="0">
                <a:solidFill>
                  <a:srgbClr val="0070C0"/>
                </a:solidFill>
              </a:rPr>
              <a:t>a</a:t>
            </a:r>
            <a:r>
              <a:rPr lang="es-CL" b="1" dirty="0" smtClean="0">
                <a:solidFill>
                  <a:srgbClr val="0070C0"/>
                </a:solidFill>
              </a:rPr>
              <a:t>nte la SII en Calidad y Seguridad en Salud año 2022</a:t>
            </a:r>
          </a:p>
          <a:p>
            <a:pPr marL="285750" indent="-285750">
              <a:buFontTx/>
              <a:buChar char="-"/>
            </a:pPr>
            <a:endParaRPr lang="es-CL" b="1" dirty="0">
              <a:solidFill>
                <a:srgbClr val="0070C0"/>
              </a:solidFill>
            </a:endParaRPr>
          </a:p>
        </p:txBody>
      </p:sp>
      <p:sp>
        <p:nvSpPr>
          <p:cNvPr id="9" name="Subtítulo 2"/>
          <p:cNvSpPr txBox="1">
            <a:spLocks/>
          </p:cNvSpPr>
          <p:nvPr/>
        </p:nvSpPr>
        <p:spPr>
          <a:xfrm>
            <a:off x="997804" y="134915"/>
            <a:ext cx="5621692" cy="48651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A. Desafíos Año </a:t>
            </a:r>
            <a:r>
              <a:rPr lang="es-ES" sz="2400" b="1" dirty="0" smtClean="0">
                <a:solidFill>
                  <a:schemeClr val="accent5">
                    <a:lumMod val="50000"/>
                  </a:schemeClr>
                </a:solidFill>
                <a:latin typeface="Museo Slab 900" panose="02000000000000000000" pitchFamily="2" charset="77"/>
                <a:ea typeface="+mj-ea"/>
                <a:cs typeface="+mj-cs"/>
              </a:rPr>
              <a:t>2022 </a:t>
            </a:r>
            <a:endParaRPr lang="es-ES" sz="2400" b="1" dirty="0">
              <a:solidFill>
                <a:schemeClr val="accent5">
                  <a:lumMod val="50000"/>
                </a:schemeClr>
              </a:solidFill>
              <a:latin typeface="Museo Slab 900" panose="02000000000000000000" pitchFamily="2" charset="77"/>
              <a:ea typeface="+mj-ea"/>
              <a:cs typeface="+mj-cs"/>
            </a:endParaRPr>
          </a:p>
          <a:p>
            <a:endParaRPr lang="es-ES" sz="2400" b="1" dirty="0">
              <a:solidFill>
                <a:srgbClr val="0070C0"/>
              </a:solidFill>
            </a:endParaRPr>
          </a:p>
        </p:txBody>
      </p:sp>
      <p:pic>
        <p:nvPicPr>
          <p:cNvPr id="2" name="Imagen 1"/>
          <p:cNvPicPr>
            <a:picLocks noChangeAspect="1"/>
          </p:cNvPicPr>
          <p:nvPr/>
        </p:nvPicPr>
        <p:blipFill rotWithShape="1">
          <a:blip r:embed="rId10"/>
          <a:srcRect l="31207" t="35118" r="30602" b="18992"/>
          <a:stretch/>
        </p:blipFill>
        <p:spPr>
          <a:xfrm>
            <a:off x="4918842" y="263439"/>
            <a:ext cx="6999891" cy="4733708"/>
          </a:xfrm>
          <a:prstGeom prst="rect">
            <a:avLst/>
          </a:prstGeom>
        </p:spPr>
      </p:pic>
    </p:spTree>
    <p:extLst>
      <p:ext uri="{BB962C8B-B14F-4D97-AF65-F5344CB8AC3E}">
        <p14:creationId xmlns:p14="http://schemas.microsoft.com/office/powerpoint/2010/main" val="519817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ubtítulo 2"/>
          <p:cNvSpPr>
            <a:spLocks noGrp="1"/>
          </p:cNvSpPr>
          <p:nvPr>
            <p:ph type="subTitle" idx="1"/>
          </p:nvPr>
        </p:nvSpPr>
        <p:spPr>
          <a:xfrm>
            <a:off x="1284301" y="1953636"/>
            <a:ext cx="9623397" cy="1244806"/>
          </a:xfrm>
        </p:spPr>
        <p:txBody>
          <a:bodyPr>
            <a:noAutofit/>
          </a:bodyPr>
          <a:lstStyle/>
          <a:p>
            <a:pPr>
              <a:lnSpc>
                <a:spcPct val="120000"/>
              </a:lnSpc>
              <a:spcBef>
                <a:spcPct val="0"/>
              </a:spcBef>
            </a:pPr>
            <a:r>
              <a:rPr lang="es-ES" sz="4900" b="1" spc="300" dirty="0" smtClean="0">
                <a:solidFill>
                  <a:schemeClr val="accent1">
                    <a:lumMod val="75000"/>
                  </a:schemeClr>
                </a:solidFill>
                <a:latin typeface="Museo Slab 700" panose="02000000000000000000" pitchFamily="2" charset="77"/>
                <a:ea typeface="+mj-ea"/>
                <a:cs typeface="+mj-cs"/>
              </a:rPr>
              <a:t>Cuenta Pública de carácter Participativa</a:t>
            </a:r>
            <a:endParaRPr lang="es-ES" sz="2800" b="1" spc="300" dirty="0">
              <a:solidFill>
                <a:schemeClr val="accent1">
                  <a:lumMod val="75000"/>
                </a:schemeClr>
              </a:solidFill>
              <a:latin typeface="Museo Slab 700" panose="02000000000000000000" pitchFamily="2" charset="77"/>
              <a:ea typeface="+mj-ea"/>
              <a:cs typeface="+mj-cs"/>
            </a:endParaRPr>
          </a:p>
        </p:txBody>
      </p:sp>
    </p:spTree>
    <p:extLst>
      <p:ext uri="{BB962C8B-B14F-4D97-AF65-F5344CB8AC3E}">
        <p14:creationId xmlns:p14="http://schemas.microsoft.com/office/powerpoint/2010/main" val="2551397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p:cNvSpPr txBox="1">
            <a:spLocks/>
          </p:cNvSpPr>
          <p:nvPr/>
        </p:nvSpPr>
        <p:spPr>
          <a:xfrm>
            <a:off x="2178508" y="2097413"/>
            <a:ext cx="3632676" cy="78855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s-ES" sz="1800" dirty="0">
              <a:solidFill>
                <a:prstClr val="white">
                  <a:lumMod val="50000"/>
                </a:prstClr>
              </a:solidFill>
            </a:endParaRPr>
          </a:p>
        </p:txBody>
      </p:sp>
      <p:sp>
        <p:nvSpPr>
          <p:cNvPr id="7" name="Subtítulo 2"/>
          <p:cNvSpPr txBox="1">
            <a:spLocks/>
          </p:cNvSpPr>
          <p:nvPr/>
        </p:nvSpPr>
        <p:spPr>
          <a:xfrm>
            <a:off x="567559" y="250103"/>
            <a:ext cx="5919425" cy="758890"/>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A. Consultas de la </a:t>
            </a:r>
            <a:r>
              <a:rPr lang="es-ES" sz="2400" b="1" dirty="0" smtClean="0">
                <a:solidFill>
                  <a:schemeClr val="accent5">
                    <a:lumMod val="50000"/>
                  </a:schemeClr>
                </a:solidFill>
                <a:latin typeface="Museo Slab 900" panose="02000000000000000000" pitchFamily="2" charset="77"/>
                <a:ea typeface="+mj-ea"/>
                <a:cs typeface="+mj-cs"/>
              </a:rPr>
              <a:t>comunidad: Encuentro con CCS 28/04/2022 </a:t>
            </a:r>
            <a:endParaRPr lang="es-ES" sz="2400" b="1" dirty="0">
              <a:solidFill>
                <a:schemeClr val="accent5">
                  <a:lumMod val="50000"/>
                </a:schemeClr>
              </a:solidFill>
              <a:latin typeface="Museo Slab 900" panose="02000000000000000000" pitchFamily="2" charset="77"/>
              <a:ea typeface="+mj-ea"/>
              <a:cs typeface="+mj-cs"/>
            </a:endParaRPr>
          </a:p>
          <a:p>
            <a:endParaRPr lang="es-ES" sz="2400" b="1" dirty="0">
              <a:solidFill>
                <a:srgbClr val="0070C0"/>
              </a:solidFill>
            </a:endParaRPr>
          </a:p>
        </p:txBody>
      </p:sp>
      <p:graphicFrame>
        <p:nvGraphicFramePr>
          <p:cNvPr id="10" name="Diagrama 9"/>
          <p:cNvGraphicFramePr/>
          <p:nvPr>
            <p:extLst>
              <p:ext uri="{D42A27DB-BD31-4B8C-83A1-F6EECF244321}">
                <p14:modId xmlns:p14="http://schemas.microsoft.com/office/powerpoint/2010/main" val="2231855092"/>
              </p:ext>
            </p:extLst>
          </p:nvPr>
        </p:nvGraphicFramePr>
        <p:xfrm>
          <a:off x="6127531" y="-94597"/>
          <a:ext cx="5980386" cy="7081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595" y="1229710"/>
            <a:ext cx="6236139" cy="4677104"/>
          </a:xfrm>
          <a:prstGeom prst="rect">
            <a:avLst/>
          </a:prstGeom>
        </p:spPr>
      </p:pic>
    </p:spTree>
    <p:extLst>
      <p:ext uri="{BB962C8B-B14F-4D97-AF65-F5344CB8AC3E}">
        <p14:creationId xmlns:p14="http://schemas.microsoft.com/office/powerpoint/2010/main" val="128737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631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ítulo 2"/>
          <p:cNvSpPr txBox="1">
            <a:spLocks/>
          </p:cNvSpPr>
          <p:nvPr/>
        </p:nvSpPr>
        <p:spPr>
          <a:xfrm>
            <a:off x="7364176" y="3079200"/>
            <a:ext cx="2805822" cy="192142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t"/>
            <a:r>
              <a:rPr lang="es-MX" sz="2400" dirty="0">
                <a:solidFill>
                  <a:schemeClr val="tx2">
                    <a:lumMod val="60000"/>
                    <a:lumOff val="40000"/>
                  </a:schemeClr>
                </a:solidFill>
              </a:rPr>
              <a:t> </a:t>
            </a:r>
            <a:endParaRPr lang="es-MX" sz="2400" baseline="30000" dirty="0">
              <a:solidFill>
                <a:schemeClr val="tx2">
                  <a:lumMod val="60000"/>
                  <a:lumOff val="40000"/>
                </a:schemeClr>
              </a:solidFill>
            </a:endParaRPr>
          </a:p>
          <a:p>
            <a:pPr fontAlgn="t"/>
            <a:endParaRPr lang="es-MX" sz="2400" dirty="0">
              <a:solidFill>
                <a:schemeClr val="tx2">
                  <a:lumMod val="60000"/>
                  <a:lumOff val="40000"/>
                </a:schemeClr>
              </a:solidFill>
            </a:endParaRPr>
          </a:p>
        </p:txBody>
      </p:sp>
      <p:pic>
        <p:nvPicPr>
          <p:cNvPr id="2060" name="Picture 1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325"/>
            <a:ext cx="12192000" cy="3621611"/>
          </a:xfrm>
          <a:prstGeom prst="rect">
            <a:avLst/>
          </a:prstGeom>
          <a:noFill/>
          <a:effectLst>
            <a:glow>
              <a:schemeClr val="accent1"/>
            </a:glow>
          </a:effectLst>
          <a:extLst>
            <a:ext uri="{909E8E84-426E-40DD-AFC4-6F175D3DCCD1}">
              <a14:hiddenFill xmlns:a14="http://schemas.microsoft.com/office/drawing/2010/main">
                <a:solidFill>
                  <a:srgbClr val="FFFFFF"/>
                </a:solidFill>
              </a14:hiddenFill>
            </a:ext>
          </a:extLst>
        </p:spPr>
      </p:pic>
      <p:pic>
        <p:nvPicPr>
          <p:cNvPr id="20" name="Picture 10"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6322" y="334535"/>
            <a:ext cx="1730619" cy="1678780"/>
          </a:xfrm>
          <a:prstGeom prst="ellipse">
            <a:avLst/>
          </a:prstGeom>
          <a:ln w="31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62" name="Picture 14" descr="Resultado de imagen para viÃ±a del m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62694"/>
            <a:ext cx="12192000" cy="329530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Resultado de imagen para Cabildo hospit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1187" y="128543"/>
            <a:ext cx="1679343" cy="167200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4" name="Picture 2" descr="Resultado de imagen para hospital la ligua">
            <a:extLst>
              <a:ext uri="{FF2B5EF4-FFF2-40B4-BE49-F238E27FC236}">
                <a16:creationId xmlns:a16="http://schemas.microsoft.com/office/drawing/2014/main" id="{89896DE4-BF93-4BFD-8816-B00B5674A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758" y="73582"/>
            <a:ext cx="1661667" cy="170789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66" name="Picture 18" descr="Resultado de imagen para hospital caler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3839" y="112721"/>
            <a:ext cx="1696612" cy="174500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68" name="Picture 20"/>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809800" y="1999772"/>
            <a:ext cx="1813390" cy="173455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8" name="CuadroTexto 27"/>
          <p:cNvSpPr txBox="1"/>
          <p:nvPr/>
        </p:nvSpPr>
        <p:spPr>
          <a:xfrm>
            <a:off x="3421229" y="3767546"/>
            <a:ext cx="5659842" cy="523220"/>
          </a:xfrm>
          <a:prstGeom prst="rect">
            <a:avLst/>
          </a:prstGeom>
          <a:solidFill>
            <a:schemeClr val="tx2">
              <a:lumMod val="40000"/>
              <a:lumOff val="60000"/>
              <a:alpha val="0"/>
            </a:schemeClr>
          </a:solidFill>
          <a:ln>
            <a:noFill/>
          </a:ln>
        </p:spPr>
        <p:txBody>
          <a:bodyPr wrap="square" rtlCol="0">
            <a:spAutoFit/>
          </a:bodyPr>
          <a:lstStyle/>
          <a:p>
            <a:pPr algn="ctr"/>
            <a:r>
              <a:rPr lang="es-CL" sz="2800" dirty="0">
                <a:solidFill>
                  <a:schemeClr val="bg1"/>
                </a:solidFill>
              </a:rPr>
              <a:t>“Equipo Integrado y trabajo en Red”</a:t>
            </a:r>
          </a:p>
        </p:txBody>
      </p:sp>
      <p:pic>
        <p:nvPicPr>
          <p:cNvPr id="2070" name="Picture 22" descr="http://www.hospitalfricke.cl/wp-content/uploads/2014/10/HOSPITAL_DE_LIMACHE_2_640X23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76050" y="3871871"/>
            <a:ext cx="1847141" cy="182044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72" name="Picture 24" descr="Resultado de imagen para geriatrico paz de la tard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42079" y="5021384"/>
            <a:ext cx="1784203" cy="178463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76" name="Picture 28" descr="http://www.observador.cl/ArchivosUp/Imagenes/mediana/5388d66d50d68.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9259" y="3944666"/>
            <a:ext cx="1854125" cy="19050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84" name="Picture 36" descr="Resultado de imagen para hospital frick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51441" y="1955542"/>
            <a:ext cx="1760850" cy="1916329"/>
          </a:xfrm>
          <a:prstGeom prst="ellipse">
            <a:avLst/>
          </a:prstGeom>
          <a:ln w="3175" cap="rnd">
            <a:solidFill>
              <a:srgbClr val="494C4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CuadroTexto 12"/>
          <p:cNvSpPr txBox="1"/>
          <p:nvPr/>
        </p:nvSpPr>
        <p:spPr>
          <a:xfrm>
            <a:off x="2683886" y="865505"/>
            <a:ext cx="1415488" cy="646331"/>
          </a:xfrm>
          <a:prstGeom prst="rect">
            <a:avLst/>
          </a:prstGeom>
          <a:solidFill>
            <a:schemeClr val="bg1">
              <a:alpha val="42000"/>
            </a:schemeClr>
          </a:solidFill>
        </p:spPr>
        <p:txBody>
          <a:bodyPr wrap="square" rtlCol="0">
            <a:spAutoFit/>
          </a:bodyPr>
          <a:lstStyle/>
          <a:p>
            <a:pPr algn="ctr"/>
            <a:r>
              <a:rPr lang="es-CL" dirty="0"/>
              <a:t>Hospital de Petorca</a:t>
            </a:r>
          </a:p>
        </p:txBody>
      </p:sp>
      <p:sp>
        <p:nvSpPr>
          <p:cNvPr id="38" name="CuadroTexto 37"/>
          <p:cNvSpPr txBox="1"/>
          <p:nvPr/>
        </p:nvSpPr>
        <p:spPr>
          <a:xfrm>
            <a:off x="4603053" y="659326"/>
            <a:ext cx="1411045" cy="646331"/>
          </a:xfrm>
          <a:prstGeom prst="rect">
            <a:avLst/>
          </a:prstGeom>
          <a:solidFill>
            <a:schemeClr val="bg1">
              <a:alpha val="42000"/>
            </a:schemeClr>
          </a:solidFill>
        </p:spPr>
        <p:txBody>
          <a:bodyPr wrap="square" rtlCol="0">
            <a:spAutoFit/>
          </a:bodyPr>
          <a:lstStyle/>
          <a:p>
            <a:pPr algn="ctr"/>
            <a:r>
              <a:rPr lang="es-CL" dirty="0"/>
              <a:t>Hospital de Cabildo</a:t>
            </a:r>
          </a:p>
        </p:txBody>
      </p:sp>
      <p:sp>
        <p:nvSpPr>
          <p:cNvPr id="39" name="CuadroTexto 38"/>
          <p:cNvSpPr txBox="1"/>
          <p:nvPr/>
        </p:nvSpPr>
        <p:spPr>
          <a:xfrm>
            <a:off x="6508667" y="604366"/>
            <a:ext cx="1445847" cy="646331"/>
          </a:xfrm>
          <a:prstGeom prst="rect">
            <a:avLst/>
          </a:prstGeom>
          <a:solidFill>
            <a:schemeClr val="bg1">
              <a:alpha val="42000"/>
            </a:schemeClr>
          </a:solidFill>
        </p:spPr>
        <p:txBody>
          <a:bodyPr wrap="square" rtlCol="0">
            <a:spAutoFit/>
          </a:bodyPr>
          <a:lstStyle/>
          <a:p>
            <a:pPr algn="ctr"/>
            <a:r>
              <a:rPr lang="es-CL" dirty="0"/>
              <a:t>Hospital de La Ligua</a:t>
            </a:r>
          </a:p>
        </p:txBody>
      </p:sp>
      <p:sp>
        <p:nvSpPr>
          <p:cNvPr id="40" name="CuadroTexto 39"/>
          <p:cNvSpPr txBox="1"/>
          <p:nvPr/>
        </p:nvSpPr>
        <p:spPr>
          <a:xfrm>
            <a:off x="8615766" y="662057"/>
            <a:ext cx="1512758" cy="646331"/>
          </a:xfrm>
          <a:prstGeom prst="rect">
            <a:avLst/>
          </a:prstGeom>
          <a:solidFill>
            <a:schemeClr val="bg1">
              <a:alpha val="42000"/>
            </a:schemeClr>
          </a:solidFill>
        </p:spPr>
        <p:txBody>
          <a:bodyPr wrap="square" rtlCol="0">
            <a:spAutoFit/>
          </a:bodyPr>
          <a:lstStyle/>
          <a:p>
            <a:pPr algn="ctr"/>
            <a:r>
              <a:rPr lang="es-CL" dirty="0"/>
              <a:t>Hospital de La Calera</a:t>
            </a:r>
          </a:p>
        </p:txBody>
      </p:sp>
      <p:sp>
        <p:nvSpPr>
          <p:cNvPr id="41" name="CuadroTexto 40"/>
          <p:cNvSpPr txBox="1"/>
          <p:nvPr/>
        </p:nvSpPr>
        <p:spPr>
          <a:xfrm>
            <a:off x="1834507" y="2486747"/>
            <a:ext cx="1415488" cy="923330"/>
          </a:xfrm>
          <a:prstGeom prst="rect">
            <a:avLst/>
          </a:prstGeom>
          <a:solidFill>
            <a:schemeClr val="bg1">
              <a:alpha val="42000"/>
            </a:schemeClr>
          </a:solidFill>
        </p:spPr>
        <p:txBody>
          <a:bodyPr wrap="square" rtlCol="0">
            <a:spAutoFit/>
          </a:bodyPr>
          <a:lstStyle/>
          <a:p>
            <a:pPr algn="ctr"/>
            <a:r>
              <a:rPr lang="es-CL" dirty="0"/>
              <a:t>Hospital Gustavo Fricke</a:t>
            </a:r>
          </a:p>
        </p:txBody>
      </p:sp>
      <p:sp>
        <p:nvSpPr>
          <p:cNvPr id="42" name="CuadroTexto 41"/>
          <p:cNvSpPr txBox="1"/>
          <p:nvPr/>
        </p:nvSpPr>
        <p:spPr>
          <a:xfrm>
            <a:off x="1868023" y="4574001"/>
            <a:ext cx="1415488" cy="646331"/>
          </a:xfrm>
          <a:prstGeom prst="rect">
            <a:avLst/>
          </a:prstGeom>
          <a:solidFill>
            <a:schemeClr val="bg1">
              <a:alpha val="42000"/>
            </a:schemeClr>
          </a:solidFill>
        </p:spPr>
        <p:txBody>
          <a:bodyPr wrap="square" rtlCol="0">
            <a:spAutoFit/>
          </a:bodyPr>
          <a:lstStyle/>
          <a:p>
            <a:pPr algn="ctr"/>
            <a:r>
              <a:rPr lang="es-CL" dirty="0"/>
              <a:t>Hospital de Quintero</a:t>
            </a:r>
          </a:p>
        </p:txBody>
      </p:sp>
      <p:sp>
        <p:nvSpPr>
          <p:cNvPr id="43" name="CuadroTexto 42"/>
          <p:cNvSpPr txBox="1"/>
          <p:nvPr/>
        </p:nvSpPr>
        <p:spPr>
          <a:xfrm>
            <a:off x="3678078" y="5537194"/>
            <a:ext cx="1415488" cy="646331"/>
          </a:xfrm>
          <a:prstGeom prst="rect">
            <a:avLst/>
          </a:prstGeom>
          <a:solidFill>
            <a:schemeClr val="bg1">
              <a:alpha val="42000"/>
            </a:schemeClr>
          </a:solidFill>
        </p:spPr>
        <p:txBody>
          <a:bodyPr wrap="square" rtlCol="0">
            <a:spAutoFit/>
          </a:bodyPr>
          <a:lstStyle/>
          <a:p>
            <a:pPr algn="ctr"/>
            <a:r>
              <a:rPr lang="es-CL" dirty="0"/>
              <a:t>Hospital de Quilpué</a:t>
            </a:r>
          </a:p>
        </p:txBody>
      </p:sp>
      <p:sp>
        <p:nvSpPr>
          <p:cNvPr id="44" name="CuadroTexto 43"/>
          <p:cNvSpPr txBox="1"/>
          <p:nvPr/>
        </p:nvSpPr>
        <p:spPr>
          <a:xfrm>
            <a:off x="7426435" y="5280209"/>
            <a:ext cx="1415488" cy="1200329"/>
          </a:xfrm>
          <a:prstGeom prst="rect">
            <a:avLst/>
          </a:prstGeom>
          <a:solidFill>
            <a:schemeClr val="bg1">
              <a:alpha val="42000"/>
            </a:schemeClr>
          </a:solidFill>
        </p:spPr>
        <p:txBody>
          <a:bodyPr wrap="square" rtlCol="0">
            <a:spAutoFit/>
          </a:bodyPr>
          <a:lstStyle/>
          <a:p>
            <a:pPr algn="ctr"/>
            <a:r>
              <a:rPr lang="es-CL" dirty="0"/>
              <a:t>Hospital Geriátrico Paz de la Tarde</a:t>
            </a:r>
          </a:p>
        </p:txBody>
      </p:sp>
      <p:sp>
        <p:nvSpPr>
          <p:cNvPr id="45" name="CuadroTexto 44"/>
          <p:cNvSpPr txBox="1"/>
          <p:nvPr/>
        </p:nvSpPr>
        <p:spPr>
          <a:xfrm>
            <a:off x="8995507" y="4490704"/>
            <a:ext cx="1415488" cy="646331"/>
          </a:xfrm>
          <a:prstGeom prst="rect">
            <a:avLst/>
          </a:prstGeom>
          <a:solidFill>
            <a:schemeClr val="bg1">
              <a:alpha val="42000"/>
            </a:schemeClr>
          </a:solidFill>
        </p:spPr>
        <p:txBody>
          <a:bodyPr wrap="square" rtlCol="0">
            <a:spAutoFit/>
          </a:bodyPr>
          <a:lstStyle/>
          <a:p>
            <a:pPr algn="ctr"/>
            <a:r>
              <a:rPr lang="es-CL" dirty="0"/>
              <a:t>Hospital de Limache</a:t>
            </a:r>
          </a:p>
        </p:txBody>
      </p:sp>
      <p:sp>
        <p:nvSpPr>
          <p:cNvPr id="46" name="CuadroTexto 45"/>
          <p:cNvSpPr txBox="1"/>
          <p:nvPr/>
        </p:nvSpPr>
        <p:spPr>
          <a:xfrm>
            <a:off x="9005496" y="2475483"/>
            <a:ext cx="1415488" cy="646331"/>
          </a:xfrm>
          <a:prstGeom prst="rect">
            <a:avLst/>
          </a:prstGeom>
          <a:solidFill>
            <a:schemeClr val="bg1">
              <a:alpha val="42000"/>
            </a:schemeClr>
          </a:solidFill>
        </p:spPr>
        <p:txBody>
          <a:bodyPr wrap="square" rtlCol="0">
            <a:spAutoFit/>
          </a:bodyPr>
          <a:lstStyle/>
          <a:p>
            <a:pPr algn="ctr"/>
            <a:r>
              <a:rPr lang="es-CL" dirty="0"/>
              <a:t>Hospital BPQP</a:t>
            </a:r>
          </a:p>
        </p:txBody>
      </p:sp>
      <p:pic>
        <p:nvPicPr>
          <p:cNvPr id="2086" name="Picture 38" descr="Imagen relacionad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1375" y="4847042"/>
            <a:ext cx="1772835" cy="1958973"/>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8" name="Picture 2" descr="Resultado de imagen para servicio de salud viña del mar quillota">
            <a:extLst>
              <a:ext uri="{FF2B5EF4-FFF2-40B4-BE49-F238E27FC236}">
                <a16:creationId xmlns:a16="http://schemas.microsoft.com/office/drawing/2014/main" id="{6FEC274C-1188-41CB-A36E-A81DB418D8B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01374" y="2276851"/>
            <a:ext cx="1843796" cy="1507003"/>
          </a:xfrm>
          <a:prstGeom prst="rect">
            <a:avLst/>
          </a:prstGeom>
          <a:noFill/>
          <a:effectLst>
            <a:glow rad="101600">
              <a:srgbClr val="002060">
                <a:alpha val="60000"/>
              </a:srgbClr>
            </a:glow>
          </a:effectLst>
          <a:extLst>
            <a:ext uri="{909E8E84-426E-40DD-AFC4-6F175D3DCCD1}">
              <a14:hiddenFill xmlns:a14="http://schemas.microsoft.com/office/drawing/2010/main">
                <a:solidFill>
                  <a:srgbClr val="FFFFFF"/>
                </a:solidFill>
              </a14:hiddenFill>
            </a:ext>
          </a:extLst>
        </p:spPr>
      </p:pic>
      <p:pic>
        <p:nvPicPr>
          <p:cNvPr id="49" name="Picture 26" descr="Resultado de imagen para Hospital de quilpu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47218" y="4916857"/>
            <a:ext cx="1746349" cy="187975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0" name="CuadroTexto 49"/>
          <p:cNvSpPr txBox="1"/>
          <p:nvPr/>
        </p:nvSpPr>
        <p:spPr>
          <a:xfrm>
            <a:off x="3512647" y="5580290"/>
            <a:ext cx="1415488" cy="646331"/>
          </a:xfrm>
          <a:prstGeom prst="rect">
            <a:avLst/>
          </a:prstGeom>
          <a:solidFill>
            <a:schemeClr val="bg1">
              <a:alpha val="42000"/>
            </a:schemeClr>
          </a:solidFill>
        </p:spPr>
        <p:txBody>
          <a:bodyPr wrap="square" rtlCol="0">
            <a:spAutoFit/>
          </a:bodyPr>
          <a:lstStyle/>
          <a:p>
            <a:pPr algn="ctr"/>
            <a:r>
              <a:rPr lang="es-CL" dirty="0"/>
              <a:t>Hospital de Quilpué</a:t>
            </a:r>
          </a:p>
        </p:txBody>
      </p:sp>
      <p:sp>
        <p:nvSpPr>
          <p:cNvPr id="51" name="CuadroTexto 50"/>
          <p:cNvSpPr txBox="1"/>
          <p:nvPr/>
        </p:nvSpPr>
        <p:spPr>
          <a:xfrm>
            <a:off x="5642232" y="5503362"/>
            <a:ext cx="1415488" cy="646331"/>
          </a:xfrm>
          <a:prstGeom prst="rect">
            <a:avLst/>
          </a:prstGeom>
          <a:solidFill>
            <a:schemeClr val="bg1">
              <a:alpha val="42000"/>
            </a:schemeClr>
          </a:solidFill>
        </p:spPr>
        <p:txBody>
          <a:bodyPr wrap="square" rtlCol="0">
            <a:spAutoFit/>
          </a:bodyPr>
          <a:lstStyle/>
          <a:p>
            <a:pPr algn="ctr"/>
            <a:r>
              <a:rPr lang="es-CL" dirty="0"/>
              <a:t>Hospital de Peñablanca</a:t>
            </a:r>
          </a:p>
        </p:txBody>
      </p:sp>
    </p:spTree>
    <p:extLst>
      <p:ext uri="{BB962C8B-B14F-4D97-AF65-F5344CB8AC3E}">
        <p14:creationId xmlns:p14="http://schemas.microsoft.com/office/powerpoint/2010/main" val="201085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C1AB96E-07D2-3549-BE10-00C6D88C6BF4}"/>
              </a:ext>
            </a:extLst>
          </p:cNvPr>
          <p:cNvSpPr>
            <a:spLocks noGrp="1"/>
          </p:cNvSpPr>
          <p:nvPr>
            <p:ph type="title"/>
          </p:nvPr>
        </p:nvSpPr>
        <p:spPr>
          <a:xfrm>
            <a:off x="663037" y="408506"/>
            <a:ext cx="9280395" cy="785455"/>
          </a:xfrm>
        </p:spPr>
        <p:txBody>
          <a:bodyPr>
            <a:normAutofit fontScale="90000"/>
          </a:bodyPr>
          <a:lstStyle/>
          <a:p>
            <a:r>
              <a:rPr lang="es-CL" sz="4000" b="1" dirty="0" smtClean="0">
                <a:solidFill>
                  <a:schemeClr val="accent5">
                    <a:lumMod val="50000"/>
                  </a:schemeClr>
                </a:solidFill>
                <a:latin typeface="Museo Slab 900" panose="02000000000000000000" pitchFamily="2" charset="77"/>
              </a:rPr>
              <a:t>Hospital de la Familia y Comunidad de Petorca</a:t>
            </a:r>
            <a:endParaRPr lang="es-CL" sz="4000" b="1" dirty="0">
              <a:solidFill>
                <a:schemeClr val="accent5">
                  <a:lumMod val="50000"/>
                </a:schemeClr>
              </a:solidFill>
              <a:latin typeface="Museo Slab 900" panose="02000000000000000000" pitchFamily="2" charset="77"/>
            </a:endParaRPr>
          </a:p>
        </p:txBody>
      </p:sp>
      <p:pic>
        <p:nvPicPr>
          <p:cNvPr id="10" name="Marcador de contenido 9">
            <a:extLst>
              <a:ext uri="{FF2B5EF4-FFF2-40B4-BE49-F238E27FC236}">
                <a16:creationId xmlns:a16="http://schemas.microsoft.com/office/drawing/2014/main" id="{1B180535-B4D0-604E-BDF3-8600D16F574E}"/>
              </a:ext>
            </a:extLst>
          </p:cNvPr>
          <p:cNvPicPr>
            <a:picLocks noChangeAspect="1"/>
          </p:cNvPicPr>
          <p:nvPr/>
        </p:nvPicPr>
        <p:blipFill>
          <a:blip r:embed="rId3"/>
          <a:stretch>
            <a:fillRect/>
          </a:stretch>
        </p:blipFill>
        <p:spPr>
          <a:xfrm>
            <a:off x="755705" y="1612559"/>
            <a:ext cx="744773" cy="199913"/>
          </a:xfrm>
          <a:prstGeom prst="rect">
            <a:avLst/>
          </a:prstGeom>
        </p:spPr>
      </p:pic>
      <p:sp>
        <p:nvSpPr>
          <p:cNvPr id="14" name="Marcador de contenido 8">
            <a:extLst>
              <a:ext uri="{FF2B5EF4-FFF2-40B4-BE49-F238E27FC236}">
                <a16:creationId xmlns:a16="http://schemas.microsoft.com/office/drawing/2014/main" id="{F76CCD47-1DD7-D345-AAA7-2EBE8A4352CA}"/>
              </a:ext>
            </a:extLst>
          </p:cNvPr>
          <p:cNvSpPr txBox="1">
            <a:spLocks/>
          </p:cNvSpPr>
          <p:nvPr/>
        </p:nvSpPr>
        <p:spPr>
          <a:xfrm>
            <a:off x="5616145" y="4470777"/>
            <a:ext cx="4504038" cy="15479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L" sz="1600" dirty="0">
              <a:solidFill>
                <a:schemeClr val="accent5">
                  <a:lumMod val="50000"/>
                </a:schemeClr>
              </a:solidFill>
              <a:latin typeface="GOBCL-LIGHT" panose="02000603050000020004" pitchFamily="2" charset="77"/>
            </a:endParaRPr>
          </a:p>
        </p:txBody>
      </p:sp>
      <p:pic>
        <p:nvPicPr>
          <p:cNvPr id="11" name="Imagen 10"/>
          <p:cNvPicPr>
            <a:picLocks noChangeAspect="1"/>
          </p:cNvPicPr>
          <p:nvPr/>
        </p:nvPicPr>
        <p:blipFill rotWithShape="1">
          <a:blip r:embed="rId4">
            <a:extLst>
              <a:ext uri="{28A0092B-C50C-407E-A947-70E740481C1C}">
                <a14:useLocalDpi xmlns:a14="http://schemas.microsoft.com/office/drawing/2010/main" val="0"/>
              </a:ext>
            </a:extLst>
          </a:blip>
          <a:srcRect l="25064" r="8353"/>
          <a:stretch/>
        </p:blipFill>
        <p:spPr>
          <a:xfrm>
            <a:off x="7315201" y="252248"/>
            <a:ext cx="4677102" cy="3445244"/>
          </a:xfrm>
          <a:prstGeom prst="rect">
            <a:avLst/>
          </a:prstGeom>
        </p:spPr>
      </p:pic>
      <p:sp>
        <p:nvSpPr>
          <p:cNvPr id="13" name="Subtítulo 2"/>
          <p:cNvSpPr txBox="1">
            <a:spLocks/>
          </p:cNvSpPr>
          <p:nvPr/>
        </p:nvSpPr>
        <p:spPr>
          <a:xfrm>
            <a:off x="663037" y="1265766"/>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914400"/>
            <a:r>
              <a:rPr lang="es-ES" sz="2200" b="1" dirty="0">
                <a:solidFill>
                  <a:schemeClr val="accent5">
                    <a:lumMod val="50000"/>
                  </a:schemeClr>
                </a:solidFill>
                <a:latin typeface="Museo Slab 900" panose="02000000000000000000" pitchFamily="2" charset="77"/>
                <a:ea typeface="+mj-ea"/>
                <a:cs typeface="+mj-cs"/>
              </a:rPr>
              <a:t>Contexto</a:t>
            </a:r>
          </a:p>
        </p:txBody>
      </p:sp>
      <p:sp>
        <p:nvSpPr>
          <p:cNvPr id="15" name="Subtítulo 2"/>
          <p:cNvSpPr txBox="1">
            <a:spLocks/>
          </p:cNvSpPr>
          <p:nvPr/>
        </p:nvSpPr>
        <p:spPr>
          <a:xfrm>
            <a:off x="607780" y="1812472"/>
            <a:ext cx="4118899" cy="220672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defTabSz="914400">
              <a:buFont typeface="Arial" panose="020B0604020202020204" pitchFamily="34" charset="0"/>
              <a:buChar char="•"/>
            </a:pPr>
            <a:r>
              <a:rPr lang="es-ES" sz="1600" b="1" dirty="0">
                <a:solidFill>
                  <a:schemeClr val="accent5">
                    <a:lumMod val="50000"/>
                  </a:schemeClr>
                </a:solidFill>
                <a:latin typeface="Museo Slab 900" panose="02000000000000000000" pitchFamily="2" charset="77"/>
                <a:ea typeface="+mj-ea"/>
                <a:cs typeface="+mj-cs"/>
              </a:rPr>
              <a:t>Hospital de Baja Complejidad.</a:t>
            </a:r>
          </a:p>
          <a:p>
            <a:pPr marL="285750" indent="-285750" algn="l" defTabSz="914400">
              <a:buFont typeface="Arial" panose="020B0604020202020204" pitchFamily="34" charset="0"/>
              <a:buChar char="•"/>
            </a:pPr>
            <a:r>
              <a:rPr lang="es-ES" sz="1600" b="1" dirty="0">
                <a:solidFill>
                  <a:schemeClr val="accent5">
                    <a:lumMod val="50000"/>
                  </a:schemeClr>
                </a:solidFill>
                <a:latin typeface="Museo Slab 900" panose="02000000000000000000" pitchFamily="2" charset="77"/>
                <a:ea typeface="+mj-ea"/>
                <a:cs typeface="+mj-cs"/>
              </a:rPr>
              <a:t>Atención Abierta: Consultorio Adosado.</a:t>
            </a:r>
          </a:p>
          <a:p>
            <a:pPr marL="285750" indent="-285750" algn="l" defTabSz="914400">
              <a:buFont typeface="Arial" panose="020B0604020202020204" pitchFamily="34" charset="0"/>
              <a:buChar char="•"/>
            </a:pPr>
            <a:r>
              <a:rPr lang="es-ES" sz="1600" b="1" dirty="0" smtClean="0">
                <a:solidFill>
                  <a:schemeClr val="accent5">
                    <a:lumMod val="50000"/>
                  </a:schemeClr>
                </a:solidFill>
                <a:latin typeface="Museo Slab 900" panose="02000000000000000000" pitchFamily="2" charset="77"/>
                <a:ea typeface="+mj-ea"/>
                <a:cs typeface="+mj-cs"/>
              </a:rPr>
              <a:t>Atención </a:t>
            </a:r>
            <a:r>
              <a:rPr lang="es-ES" sz="1600" b="1" dirty="0">
                <a:solidFill>
                  <a:schemeClr val="accent5">
                    <a:lumMod val="50000"/>
                  </a:schemeClr>
                </a:solidFill>
                <a:latin typeface="Museo Slab 900" panose="02000000000000000000" pitchFamily="2" charset="77"/>
                <a:ea typeface="+mj-ea"/>
                <a:cs typeface="+mj-cs"/>
              </a:rPr>
              <a:t>Cerrada: Medicina, Maternidad, Pediatría y Urgencias (24 horas).</a:t>
            </a:r>
          </a:p>
          <a:p>
            <a:pPr marL="285750" indent="-285750" algn="l" defTabSz="914400">
              <a:buFont typeface="Arial" panose="020B0604020202020204" pitchFamily="34" charset="0"/>
              <a:buChar char="•"/>
            </a:pPr>
            <a:r>
              <a:rPr lang="es-ES" sz="1600" b="1" dirty="0">
                <a:solidFill>
                  <a:schemeClr val="accent5">
                    <a:lumMod val="50000"/>
                  </a:schemeClr>
                </a:solidFill>
                <a:latin typeface="Museo Slab 900" panose="02000000000000000000" pitchFamily="2" charset="77"/>
                <a:ea typeface="+mj-ea"/>
                <a:cs typeface="+mj-cs"/>
              </a:rPr>
              <a:t>Población Adscrita: 4.141 </a:t>
            </a:r>
            <a:r>
              <a:rPr lang="es-ES" sz="1600" b="1" dirty="0" err="1">
                <a:solidFill>
                  <a:schemeClr val="accent5">
                    <a:lumMod val="50000"/>
                  </a:schemeClr>
                </a:solidFill>
                <a:latin typeface="Museo Slab 900" panose="02000000000000000000" pitchFamily="2" charset="77"/>
                <a:ea typeface="+mj-ea"/>
                <a:cs typeface="+mj-cs"/>
              </a:rPr>
              <a:t>Usuari@s</a:t>
            </a:r>
            <a:r>
              <a:rPr lang="es-ES" sz="1600" b="1" dirty="0">
                <a:solidFill>
                  <a:schemeClr val="accent5">
                    <a:lumMod val="50000"/>
                  </a:schemeClr>
                </a:solidFill>
                <a:latin typeface="Museo Slab 900" panose="02000000000000000000" pitchFamily="2" charset="77"/>
                <a:ea typeface="+mj-ea"/>
                <a:cs typeface="+mj-cs"/>
              </a:rPr>
              <a:t>.</a:t>
            </a:r>
          </a:p>
        </p:txBody>
      </p:sp>
      <p:sp>
        <p:nvSpPr>
          <p:cNvPr id="16" name="Subtítulo 2"/>
          <p:cNvSpPr txBox="1">
            <a:spLocks/>
          </p:cNvSpPr>
          <p:nvPr/>
        </p:nvSpPr>
        <p:spPr>
          <a:xfrm>
            <a:off x="538441" y="4204306"/>
            <a:ext cx="3697228" cy="2045090"/>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400" b="1" dirty="0">
                <a:solidFill>
                  <a:schemeClr val="accent5">
                    <a:lumMod val="50000"/>
                  </a:schemeClr>
                </a:solidFill>
                <a:latin typeface="Museo Slab 900" panose="02000000000000000000" pitchFamily="2" charset="77"/>
                <a:ea typeface="+mj-ea"/>
                <a:cs typeface="+mj-cs"/>
              </a:rPr>
              <a:t>Visión: </a:t>
            </a:r>
            <a:r>
              <a:rPr lang="es-ES" sz="1600" i="1" dirty="0">
                <a:solidFill>
                  <a:schemeClr val="accent5">
                    <a:lumMod val="50000"/>
                  </a:schemeClr>
                </a:solidFill>
                <a:latin typeface="Museo Slab 900" panose="02000000000000000000" pitchFamily="2" charset="77"/>
                <a:ea typeface="+mj-ea"/>
                <a:cs typeface="+mj-cs"/>
              </a:rPr>
              <a:t>“</a:t>
            </a:r>
            <a:r>
              <a:rPr lang="es-MX" sz="1600" i="1" dirty="0">
                <a:solidFill>
                  <a:schemeClr val="accent5">
                    <a:lumMod val="50000"/>
                  </a:schemeClr>
                </a:solidFill>
                <a:latin typeface="Museo Slab 900" panose="02000000000000000000" pitchFamily="2" charset="77"/>
                <a:ea typeface="+mj-ea"/>
                <a:cs typeface="+mj-cs"/>
              </a:rPr>
              <a:t>Somos un Hospital Comunitario que brinda atención integral y multidisciplinaria a la comunidad de Petorca cubriendo las necesidades básicas de salud con acciones de </a:t>
            </a:r>
            <a:r>
              <a:rPr lang="es-MX" sz="1600" i="1" dirty="0" err="1">
                <a:solidFill>
                  <a:schemeClr val="accent5">
                    <a:lumMod val="50000"/>
                  </a:schemeClr>
                </a:solidFill>
                <a:latin typeface="Museo Slab 900" panose="02000000000000000000" pitchFamily="2" charset="77"/>
                <a:ea typeface="+mj-ea"/>
                <a:cs typeface="+mj-cs"/>
              </a:rPr>
              <a:t>asistencialidad</a:t>
            </a:r>
            <a:r>
              <a:rPr lang="es-MX" sz="1600" i="1" dirty="0">
                <a:solidFill>
                  <a:schemeClr val="accent5">
                    <a:lumMod val="50000"/>
                  </a:schemeClr>
                </a:solidFill>
                <a:latin typeface="Museo Slab 900" panose="02000000000000000000" pitchFamily="2" charset="77"/>
                <a:ea typeface="+mj-ea"/>
                <a:cs typeface="+mj-cs"/>
              </a:rPr>
              <a:t> basándose en el respeto, solidaridad y confianza</a:t>
            </a:r>
            <a:r>
              <a:rPr lang="es-ES" sz="1600" i="1" dirty="0">
                <a:solidFill>
                  <a:schemeClr val="accent5">
                    <a:lumMod val="50000"/>
                  </a:schemeClr>
                </a:solidFill>
                <a:latin typeface="Museo Slab 900" panose="02000000000000000000" pitchFamily="2" charset="77"/>
                <a:ea typeface="+mj-ea"/>
                <a:cs typeface="+mj-cs"/>
              </a:rPr>
              <a:t>”.</a:t>
            </a:r>
          </a:p>
          <a:p>
            <a:pPr marL="285750" indent="-285750" algn="l">
              <a:buFontTx/>
              <a:buChar char="-"/>
            </a:pPr>
            <a:endParaRPr lang="es-ES" sz="1800" dirty="0" smtClean="0">
              <a:solidFill>
                <a:schemeClr val="tx1"/>
              </a:solidFill>
            </a:endParaRPr>
          </a:p>
          <a:p>
            <a:pPr algn="l"/>
            <a:endParaRPr lang="es-ES" sz="1800" dirty="0">
              <a:solidFill>
                <a:schemeClr val="tx1"/>
              </a:solidFill>
            </a:endParaRPr>
          </a:p>
        </p:txBody>
      </p:sp>
      <p:sp>
        <p:nvSpPr>
          <p:cNvPr id="17" name="Subtítulo 2"/>
          <p:cNvSpPr txBox="1">
            <a:spLocks/>
          </p:cNvSpPr>
          <p:nvPr/>
        </p:nvSpPr>
        <p:spPr>
          <a:xfrm>
            <a:off x="4435366" y="4206031"/>
            <a:ext cx="3731172" cy="2045090"/>
          </a:xfrm>
          <a:prstGeom prst="rect">
            <a:avLst/>
          </a:prstGeom>
        </p:spPr>
        <p:txBody>
          <a:bodyPr vert="horz" lIns="91440" tIns="45720" rIns="91440" bIns="45720" rtlCol="0">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600" b="1" dirty="0">
                <a:solidFill>
                  <a:schemeClr val="accent5">
                    <a:lumMod val="50000"/>
                  </a:schemeClr>
                </a:solidFill>
                <a:latin typeface="Museo Slab 900" panose="02000000000000000000" pitchFamily="2" charset="77"/>
                <a:ea typeface="+mj-ea"/>
                <a:cs typeface="+mj-cs"/>
              </a:rPr>
              <a:t>Misión: </a:t>
            </a:r>
            <a:r>
              <a:rPr lang="es-ES" sz="1700" i="1" dirty="0">
                <a:solidFill>
                  <a:schemeClr val="accent5">
                    <a:lumMod val="50000"/>
                  </a:schemeClr>
                </a:solidFill>
                <a:latin typeface="Museo Slab 900" panose="02000000000000000000" pitchFamily="2" charset="77"/>
                <a:ea typeface="+mj-ea"/>
                <a:cs typeface="+mj-cs"/>
              </a:rPr>
              <a:t>“</a:t>
            </a:r>
            <a:r>
              <a:rPr lang="es-MX" sz="1700" i="1" dirty="0">
                <a:solidFill>
                  <a:schemeClr val="accent5">
                    <a:lumMod val="50000"/>
                  </a:schemeClr>
                </a:solidFill>
                <a:latin typeface="Museo Slab 900" panose="02000000000000000000" pitchFamily="2" charset="77"/>
                <a:ea typeface="+mj-ea"/>
                <a:cs typeface="+mj-cs"/>
              </a:rPr>
              <a:t>Consolidarnos como un Hospital Comunitario, logrando un cambio cultural en el modelo de atención, donde prime el enfoque promocional y preventivo, con el fin de mejorar la calidad de la salud de nuestros usuarios, basándonos en los principios de solidaridad, igualdad y confianza</a:t>
            </a:r>
            <a:r>
              <a:rPr lang="es-ES" sz="1700" i="1" dirty="0">
                <a:solidFill>
                  <a:schemeClr val="accent5">
                    <a:lumMod val="50000"/>
                  </a:schemeClr>
                </a:solidFill>
                <a:latin typeface="Museo Slab 900" panose="02000000000000000000" pitchFamily="2" charset="77"/>
                <a:ea typeface="+mj-ea"/>
                <a:cs typeface="+mj-cs"/>
              </a:rPr>
              <a:t>”.</a:t>
            </a:r>
          </a:p>
          <a:p>
            <a:pPr marL="285750" indent="-285750" algn="l">
              <a:buFontTx/>
              <a:buChar char="-"/>
            </a:pPr>
            <a:endParaRPr lang="es-ES" sz="1800" dirty="0" smtClean="0">
              <a:solidFill>
                <a:schemeClr val="tx1"/>
              </a:solidFill>
            </a:endParaRPr>
          </a:p>
          <a:p>
            <a:pPr algn="l"/>
            <a:endParaRPr lang="es-ES" sz="1800" dirty="0">
              <a:solidFill>
                <a:schemeClr val="tx1"/>
              </a:solidFill>
            </a:endParaRPr>
          </a:p>
        </p:txBody>
      </p:sp>
    </p:spTree>
    <p:extLst>
      <p:ext uri="{BB962C8B-B14F-4D97-AF65-F5344CB8AC3E}">
        <p14:creationId xmlns:p14="http://schemas.microsoft.com/office/powerpoint/2010/main" val="810876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264C81-0AA9-1B48-B320-E4AE17F3ED79}"/>
              </a:ext>
            </a:extLst>
          </p:cNvPr>
          <p:cNvSpPr>
            <a:spLocks noGrp="1"/>
          </p:cNvSpPr>
          <p:nvPr>
            <p:ph type="ctrTitle"/>
          </p:nvPr>
        </p:nvSpPr>
        <p:spPr>
          <a:xfrm>
            <a:off x="2611875" y="2273293"/>
            <a:ext cx="6968247" cy="1494377"/>
          </a:xfrm>
        </p:spPr>
        <p:txBody>
          <a:bodyPr>
            <a:normAutofit fontScale="90000"/>
          </a:bodyPr>
          <a:lstStyle/>
          <a:p>
            <a:r>
              <a:rPr lang="es-CL" sz="5400" b="1" spc="300" dirty="0" smtClean="0">
                <a:solidFill>
                  <a:schemeClr val="accent1">
                    <a:lumMod val="75000"/>
                  </a:schemeClr>
                </a:solidFill>
                <a:latin typeface="Museo Slab 700" panose="02000000000000000000" pitchFamily="2" charset="77"/>
              </a:rPr>
              <a:t>Dotación Funcionaria</a:t>
            </a:r>
            <a:endParaRPr lang="es-CL" sz="5400" b="1" spc="300" dirty="0">
              <a:solidFill>
                <a:schemeClr val="accent1">
                  <a:lumMod val="75000"/>
                </a:schemeClr>
              </a:solidFill>
              <a:latin typeface="Museo Slab 700" panose="02000000000000000000" pitchFamily="2" charset="77"/>
            </a:endParaRPr>
          </a:p>
        </p:txBody>
      </p:sp>
    </p:spTree>
    <p:extLst>
      <p:ext uri="{BB962C8B-B14F-4D97-AF65-F5344CB8AC3E}">
        <p14:creationId xmlns:p14="http://schemas.microsoft.com/office/powerpoint/2010/main" val="388786221"/>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Subtítulo 2"/>
          <p:cNvSpPr txBox="1">
            <a:spLocks/>
          </p:cNvSpPr>
          <p:nvPr/>
        </p:nvSpPr>
        <p:spPr>
          <a:xfrm>
            <a:off x="7364176" y="3079200"/>
            <a:ext cx="2805822" cy="192142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t"/>
            <a:r>
              <a:rPr lang="es-MX" sz="2400" dirty="0">
                <a:solidFill>
                  <a:srgbClr val="1F497D">
                    <a:lumMod val="60000"/>
                    <a:lumOff val="40000"/>
                  </a:srgbClr>
                </a:solidFill>
              </a:rPr>
              <a:t> </a:t>
            </a:r>
            <a:endParaRPr lang="es-MX" sz="2400" baseline="30000" dirty="0">
              <a:solidFill>
                <a:srgbClr val="1F497D">
                  <a:lumMod val="60000"/>
                  <a:lumOff val="40000"/>
                </a:srgbClr>
              </a:solidFill>
            </a:endParaRPr>
          </a:p>
          <a:p>
            <a:pPr fontAlgn="t"/>
            <a:endParaRPr lang="es-MX" sz="2400" dirty="0">
              <a:solidFill>
                <a:srgbClr val="1F497D">
                  <a:lumMod val="60000"/>
                  <a:lumOff val="40000"/>
                </a:srgbClr>
              </a:solidFill>
            </a:endParaRPr>
          </a:p>
        </p:txBody>
      </p:sp>
      <p:sp>
        <p:nvSpPr>
          <p:cNvPr id="15" name="Subtítulo 2"/>
          <p:cNvSpPr txBox="1">
            <a:spLocks/>
          </p:cNvSpPr>
          <p:nvPr/>
        </p:nvSpPr>
        <p:spPr>
          <a:xfrm>
            <a:off x="1995429" y="268730"/>
            <a:ext cx="4816948" cy="54670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s-ES" sz="2200" b="1" dirty="0">
                <a:solidFill>
                  <a:schemeClr val="accent5">
                    <a:lumMod val="50000"/>
                  </a:schemeClr>
                </a:solidFill>
                <a:latin typeface="Museo Slab 900" panose="02000000000000000000" pitchFamily="2" charset="77"/>
                <a:ea typeface="+mj-ea"/>
                <a:cs typeface="+mj-cs"/>
              </a:rPr>
              <a:t>¿Quiénes y cuántos somos?</a:t>
            </a:r>
          </a:p>
        </p:txBody>
      </p:sp>
      <p:sp>
        <p:nvSpPr>
          <p:cNvPr id="7" name="Rectángulo redondeado 6"/>
          <p:cNvSpPr/>
          <p:nvPr/>
        </p:nvSpPr>
        <p:spPr>
          <a:xfrm>
            <a:off x="1804881" y="789022"/>
            <a:ext cx="8576516" cy="1067075"/>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just"/>
            <a:r>
              <a:rPr lang="es-MX" sz="1600" b="1" dirty="0">
                <a:solidFill>
                  <a:schemeClr val="accent5">
                    <a:lumMod val="50000"/>
                  </a:schemeClr>
                </a:solidFill>
                <a:latin typeface="Museo Slab 900" panose="02000000000000000000" pitchFamily="2" charset="77"/>
                <a:ea typeface="+mj-ea"/>
                <a:cs typeface="+mj-cs"/>
              </a:rPr>
              <a:t>Durante el 2020 el Hospital de Petorca presenta una dotación de </a:t>
            </a:r>
            <a:r>
              <a:rPr lang="es-MX" sz="1600" b="1" dirty="0" smtClean="0">
                <a:solidFill>
                  <a:schemeClr val="accent5">
                    <a:lumMod val="50000"/>
                  </a:schemeClr>
                </a:solidFill>
                <a:latin typeface="Museo Slab 900" panose="02000000000000000000" pitchFamily="2" charset="77"/>
                <a:ea typeface="+mj-ea"/>
                <a:cs typeface="+mj-cs"/>
              </a:rPr>
              <a:t>76 </a:t>
            </a:r>
            <a:r>
              <a:rPr lang="es-MX" sz="1600" b="1" dirty="0">
                <a:solidFill>
                  <a:schemeClr val="accent5">
                    <a:lumMod val="50000"/>
                  </a:schemeClr>
                </a:solidFill>
                <a:latin typeface="Museo Slab 900" panose="02000000000000000000" pitchFamily="2" charset="77"/>
                <a:ea typeface="+mj-ea"/>
                <a:cs typeface="+mj-cs"/>
              </a:rPr>
              <a:t>funcionarios distribuida en Técnicos Paramédicos, Auxiliares de Servicio, Conductores, Administrativos y Profesionales en General.</a:t>
            </a:r>
          </a:p>
        </p:txBody>
      </p:sp>
      <p:sp>
        <p:nvSpPr>
          <p:cNvPr id="14" name="AutoShape 2" descr="https://mail.google.com/mail/u/0/?ui=2&amp;ik=8004fd0d36&amp;view=fimg&amp;th=1634f590790abaa5&amp;attid=0.1.1&amp;disp=emb&amp;attbid=ANGjdJ-ul_4PWutME8mFT92G6BbsiokIH3fPCAtIWO7P967umkMOnk08rtgik8aY0h9bnQ00X_ncDVHvVj5g-Ui8suCxQ2EOnXlSAf3l-AyLSPXM-lH342XzmwYjWzo&amp;sz=s0-l75-ft&amp;ats=1526044643292&amp;rm=1634f590790abaa5&amp;zw&amp;atsh=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7138" y="2484780"/>
            <a:ext cx="4421529" cy="3316147"/>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7864" y="2484780"/>
            <a:ext cx="4421530" cy="3316147"/>
          </a:xfrm>
          <a:prstGeom prst="rect">
            <a:avLst/>
          </a:prstGeom>
        </p:spPr>
      </p:pic>
    </p:spTree>
    <p:extLst>
      <p:ext uri="{BB962C8B-B14F-4D97-AF65-F5344CB8AC3E}">
        <p14:creationId xmlns:p14="http://schemas.microsoft.com/office/powerpoint/2010/main" val="42603822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264C81-0AA9-1B48-B320-E4AE17F3ED79}"/>
              </a:ext>
            </a:extLst>
          </p:cNvPr>
          <p:cNvSpPr>
            <a:spLocks noGrp="1"/>
          </p:cNvSpPr>
          <p:nvPr>
            <p:ph type="ctrTitle"/>
          </p:nvPr>
        </p:nvSpPr>
        <p:spPr>
          <a:xfrm>
            <a:off x="2611875" y="2273293"/>
            <a:ext cx="6968247" cy="1494377"/>
          </a:xfrm>
        </p:spPr>
        <p:txBody>
          <a:bodyPr>
            <a:normAutofit/>
          </a:bodyPr>
          <a:lstStyle/>
          <a:p>
            <a:r>
              <a:rPr lang="es-ES" sz="4900" b="1" spc="300" dirty="0" smtClean="0">
                <a:solidFill>
                  <a:schemeClr val="accent1">
                    <a:lumMod val="75000"/>
                  </a:schemeClr>
                </a:solidFill>
                <a:latin typeface="Museo Slab 700" panose="02000000000000000000" pitchFamily="2" charset="77"/>
              </a:rPr>
              <a:t>Gestión Clínica</a:t>
            </a:r>
            <a:br>
              <a:rPr lang="es-ES" sz="4900" b="1" spc="300" dirty="0" smtClean="0">
                <a:solidFill>
                  <a:schemeClr val="accent1">
                    <a:lumMod val="75000"/>
                  </a:schemeClr>
                </a:solidFill>
                <a:latin typeface="Museo Slab 700" panose="02000000000000000000" pitchFamily="2" charset="77"/>
              </a:rPr>
            </a:br>
            <a:r>
              <a:rPr lang="es-ES" sz="4900" b="1" spc="300" dirty="0" smtClean="0">
                <a:solidFill>
                  <a:schemeClr val="accent1">
                    <a:lumMod val="75000"/>
                  </a:schemeClr>
                </a:solidFill>
                <a:latin typeface="Museo Slab 700" panose="02000000000000000000" pitchFamily="2" charset="77"/>
              </a:rPr>
              <a:t>Atención Cerrada</a:t>
            </a:r>
            <a:endParaRPr lang="es-ES" sz="4900" b="1" spc="300" dirty="0">
              <a:solidFill>
                <a:schemeClr val="accent1">
                  <a:lumMod val="75000"/>
                </a:schemeClr>
              </a:solidFill>
              <a:latin typeface="Museo Slab 700" panose="02000000000000000000" pitchFamily="2" charset="77"/>
            </a:endParaRPr>
          </a:p>
        </p:txBody>
      </p:sp>
    </p:spTree>
    <p:extLst>
      <p:ext uri="{BB962C8B-B14F-4D97-AF65-F5344CB8AC3E}">
        <p14:creationId xmlns:p14="http://schemas.microsoft.com/office/powerpoint/2010/main" val="150425828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579</TotalTime>
  <Words>2305</Words>
  <Application>Microsoft Office PowerPoint</Application>
  <PresentationFormat>Panorámica</PresentationFormat>
  <Paragraphs>488</Paragraphs>
  <Slides>47</Slides>
  <Notes>2</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47</vt:i4>
      </vt:variant>
    </vt:vector>
  </HeadingPairs>
  <TitlesOfParts>
    <vt:vector size="57" baseType="lpstr">
      <vt:lpstr>Arial</vt:lpstr>
      <vt:lpstr>Calibri</vt:lpstr>
      <vt:lpstr>Calibri Light</vt:lpstr>
      <vt:lpstr>gobCL</vt:lpstr>
      <vt:lpstr>GOBCL-LIGHT</vt:lpstr>
      <vt:lpstr>Museo Slab 700</vt:lpstr>
      <vt:lpstr>Museo Slab 900</vt:lpstr>
      <vt:lpstr>Times New Roman</vt:lpstr>
      <vt:lpstr>Tw Cen MT</vt:lpstr>
      <vt:lpstr>Tema de Office</vt:lpstr>
      <vt:lpstr>Cuenta Pública Participativa 2021 </vt:lpstr>
      <vt:lpstr>Introducción</vt:lpstr>
      <vt:lpstr>Datos Demográficos</vt:lpstr>
      <vt:lpstr>Datos Demográficos</vt:lpstr>
      <vt:lpstr>Presentación de PowerPoint</vt:lpstr>
      <vt:lpstr>Hospital de la Familia y Comunidad de Petorca</vt:lpstr>
      <vt:lpstr>Dotación Funcionaria</vt:lpstr>
      <vt:lpstr>Presentación de PowerPoint</vt:lpstr>
      <vt:lpstr>Gestión Clínica Atención Cerrada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Rodrigo Mancilla</cp:lastModifiedBy>
  <cp:revision>44</cp:revision>
  <dcterms:created xsi:type="dcterms:W3CDTF">2022-04-07T20:55:49Z</dcterms:created>
  <dcterms:modified xsi:type="dcterms:W3CDTF">2022-05-18T13:28:45Z</dcterms:modified>
</cp:coreProperties>
</file>